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68B0A8-356D-4739-86A0-293F613CF9FD}">
  <a:tblStyle styleId="{DF68B0A8-356D-4739-86A0-293F613CF9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2F73D15-DB67-4AF8-8615-83DD051177E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evanbot@berkeley.edu"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we.mitre.org/top25/archive/2020/2020_cwe_top25.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wiftOnSecurity/status/832055497251487744"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lookout.com/rs/051-ESQ-475/images/pegasus-exploits-technical-details.pdf"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qualys.com/vulnerabilities-research/2021/01/26/cve-2021-3156-heap-based-buffer-overflow-in-sudo-baron-samedit"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58228f6e6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58228f6e6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2fc3a89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2fc3a89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2fc3a89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2fc3a89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2fc3a898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52fc3a89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2fc3a89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52fc3a89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2fc3a898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2fc3a898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2fc3a898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2fc3a898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2fc3a898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2fc3a898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2fc3a898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2fc3a898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2fc3a898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2fc3a898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dfac643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dfac643a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submit an announcements doodle? Email </a:t>
            </a:r>
            <a:r>
              <a:rPr lang="en" u="sng">
                <a:solidFill>
                  <a:schemeClr val="hlink"/>
                </a:solidFill>
                <a:hlinkClick r:id="rId2"/>
              </a:rPr>
              <a:t>evanbot@berkeley.edu</a:t>
            </a:r>
            <a:r>
              <a:rPr lang="en"/>
              <a:t> or post on Piazza!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2fc3a898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2fc3a898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https://cwe.mitre.org/top25/archive/2020/2020_cwe_top25.html</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2fc3a898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2fc3a898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2fc3a898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2fc3a898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2fc3a898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52fc3a898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26b61026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26b61026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26b61026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26b61026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https://twitter.com/SwiftOnSecurity/status/832055497251487744</a:t>
            </a:r>
            <a:r>
              <a:rPr lang="en">
                <a:solidFill>
                  <a:schemeClr val="dk1"/>
                </a:solidFill>
              </a:rPr>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26b610265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26b610265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26b61026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26b61026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Nick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26b610265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26b610265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TODO Nick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26b61026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26b61026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26b61026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26b61026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26b61026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26b61026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26b61026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26b61026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26b61026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26b61026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26b61026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26b61026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26b61026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26b61026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26b61026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26b61026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26b61026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26b61026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26b61026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26b61026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26b61026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26b61026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26b61026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26b61026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26b61026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26b61026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26b61026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26b61026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26b610265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26b610265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26b610265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26b610265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52fc3a898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52fc3a898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52fc3a89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52fc3a89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2fc3a898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52fc3a898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52fc3a898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52fc3a898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2fc3a8986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2fc3a8986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52fc3a89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52fc3a89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52fc3a8986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52fc3a898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Shafi and Silvio won Turing award for probabilistic encryption, proving the need for randomization, laying foundations for modern cryptography and much stronger guarantees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26b61026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26b61026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2"/>
              </a:rPr>
              <a:t>https://info.lookout.com/rs/051-ESQ-475/images/pegasus-exploits-technical-details.pdf</a:t>
            </a:r>
            <a:r>
              <a:rPr lang="en"/>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52fc3a898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52fc3a898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52fc3a898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52fc3a898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52fc3a898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52fc3a8986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52fc3a898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52fc3a898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52fc3a8986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52fc3a8986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52fc3a898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52fc3a898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52fc3a898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52fc3a898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2fc3a8986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2fc3a8986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52fc3a8986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52fc3a8986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52fc3a8986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52fc3a898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26b610265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26b61026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52fc3a8986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52fc3a8986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52fc3a8986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52fc3a8986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stop to chew on this.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58228f6e6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58228f6e6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58228f6e6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58228f6e6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58228f6e6f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58228f6e6f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58228f6e6f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58228f6e6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58228f6e6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58228f6e6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58228f6e6f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58228f6e6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58228f6e6f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58228f6e6f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8228f6e6f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58228f6e6f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26b61026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26b61026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58228f6e6f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58228f6e6f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58228f6e6f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58228f6e6f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52fc3a8986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52fc3a8986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58228f6e6f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58228f6e6f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58228f6e6f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58228f6e6f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58228f6e6f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58228f6e6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52fc3a8986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52fc3a8986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52fc3a8986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52fc3a8986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52fc3a8986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52fc3a8986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52fc3a8986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52fc3a8986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26b61026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26b61026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Perhaps there needs to be liability? ~Nick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https://blog.qualys.com/vulnerabilities-research/2021/01/26/cve-2021-3156-heap-based-buffer-overflow-in-sudo-baron-samedit</a:t>
            </a:r>
            <a:r>
              <a:rPr lang="en"/>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52fc3a898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52fc3a898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52fc3a8986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52fc3a8986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52fc3a8986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52fc3a8986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52fc3a8986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52fc3a8986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52fc3a8986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52fc3a8986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52fc3a8986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52fc3a8986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52fc3a8986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52fc3a8986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52fc3a8986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52fc3a8986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52fc3a8986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52fc3a8986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52fc3a8986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52fc3a8986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8228f6e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8228f6e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52fc3a898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52fc3a8986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52fc3a8986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52fc3a8986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52fc3a8986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52fc3a898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52fc3a8986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52fc3a8986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52fc3a8986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52fc3a8986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Nick</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52fc3a8986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52fc3a8986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52fc3a8986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52fc3a8986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0" y="1429000"/>
            <a:ext cx="8520600" cy="1410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txBox="1"/>
          <p:nvPr>
            <p:ph idx="1" type="subTitle"/>
          </p:nvPr>
        </p:nvSpPr>
        <p:spPr>
          <a:xfrm>
            <a:off x="311700" y="291790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Optional">
  <p:cSld name="TITLE_AND_TWO_COLUMNS_1">
    <p:bg>
      <p:bgPr>
        <a:solidFill>
          <a:srgbClr val="A4C2F4"/>
        </a:solid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1"/>
          <p:cNvSpPr txBox="1"/>
          <p:nvPr>
            <p:ph idx="1" type="body"/>
          </p:nvPr>
        </p:nvSpPr>
        <p:spPr>
          <a:xfrm>
            <a:off x="198500"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1"/>
          <p:cNvSpPr txBox="1"/>
          <p:nvPr>
            <p:ph idx="2" type="body"/>
          </p:nvPr>
        </p:nvSpPr>
        <p:spPr>
          <a:xfrm>
            <a:off x="4588175"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Optional">
  <p:cSld name="TITLE_ONLY_1">
    <p:bg>
      <p:bgPr>
        <a:solidFill>
          <a:srgbClr val="A4C2F4"/>
        </a:solidFill>
      </p:bgPr>
    </p:bg>
    <p:spTree>
      <p:nvGrpSpPr>
        <p:cNvPr id="50" name="Shape 50"/>
        <p:cNvGrpSpPr/>
        <p:nvPr/>
      </p:nvGrpSpPr>
      <p:grpSpPr>
        <a:xfrm>
          <a:off x="0" y="0"/>
          <a:ext cx="0" cy="0"/>
          <a:chOff x="0" y="0"/>
          <a:chExt cx="0" cy="0"/>
        </a:xfrm>
      </p:grpSpPr>
      <p:sp>
        <p:nvSpPr>
          <p:cNvPr id="51" name="Google Shape;51;p12"/>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Optional">
  <p:cSld name="ONE_COLUMN_TEXT_1">
    <p:bg>
      <p:bgPr>
        <a:solidFill>
          <a:srgbClr val="A4C2F4"/>
        </a:solidFill>
      </p:bgPr>
    </p:bg>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3"/>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Optional">
  <p:cSld name="CUSTOM_1">
    <p:bg>
      <p:bgPr>
        <a:solidFill>
          <a:srgbClr val="A4C2F4"/>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alf body">
  <p:cSld name="TITLE_AND_BODY_2">
    <p:spTree>
      <p:nvGrpSpPr>
        <p:cNvPr id="61" name="Shape 61"/>
        <p:cNvGrpSpPr/>
        <p:nvPr/>
      </p:nvGrpSpPr>
      <p:grpSpPr>
        <a:xfrm>
          <a:off x="0" y="0"/>
          <a:ext cx="0" cy="0"/>
          <a:chOff x="0" y="0"/>
          <a:chExt cx="0" cy="0"/>
        </a:xfrm>
      </p:grpSpPr>
      <p:sp>
        <p:nvSpPr>
          <p:cNvPr id="62" name="Google Shape;62;p15"/>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alf body - Optional">
  <p:cSld name="ONE_COLUMN_TEXT_1_1">
    <p:bg>
      <p:bgPr>
        <a:solidFill>
          <a:srgbClr val="A4C2F4"/>
        </a:solidFill>
      </p:bgPr>
    </p:bg>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6"/>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txBox="1"/>
          <p:nvPr>
            <p:ph idx="1" type="body"/>
          </p:nvPr>
        </p:nvSpPr>
        <p:spPr>
          <a:xfrm>
            <a:off x="198500"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 name="Google Shape;26;p5"/>
          <p:cNvSpPr txBox="1"/>
          <p:nvPr>
            <p:ph idx="2" type="body"/>
          </p:nvPr>
        </p:nvSpPr>
        <p:spPr>
          <a:xfrm>
            <a:off x="4588175" y="1246825"/>
            <a:ext cx="41310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7"/>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 name="Google Shape;33;p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
    <p:spTree>
      <p:nvGrpSpPr>
        <p:cNvPr id="34" name="Shape 34"/>
        <p:cNvGrpSpPr/>
        <p:nvPr/>
      </p:nvGrpSpPr>
      <p:grpSpPr>
        <a:xfrm>
          <a:off x="0" y="0"/>
          <a:ext cx="0" cy="0"/>
          <a:chOff x="0" y="0"/>
          <a:chExt cx="0" cy="0"/>
        </a:xfrm>
      </p:grpSpPr>
      <p:sp>
        <p:nvSpPr>
          <p:cNvPr id="35" name="Google Shape;35;p8"/>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8"/>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Optional">
  <p:cSld name="SECTION_HEADER_1">
    <p:bg>
      <p:bgPr>
        <a:solidFill>
          <a:srgbClr val="A4C2F4"/>
        </a:solid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Optional">
  <p:cSld name="TITLE_AND_BODY_1">
    <p:bg>
      <p:bgPr>
        <a:solidFill>
          <a:srgbClr val="A4C2F4"/>
        </a:solidFill>
      </p:bgPr>
    </p:bg>
    <p:spTree>
      <p:nvGrpSpPr>
        <p:cNvPr id="41" name="Shape 41"/>
        <p:cNvGrpSpPr/>
        <p:nvPr/>
      </p:nvGrpSpPr>
      <p:grpSpPr>
        <a:xfrm>
          <a:off x="0" y="0"/>
          <a:ext cx="0" cy="0"/>
          <a:chOff x="0" y="0"/>
          <a:chExt cx="0" cy="0"/>
        </a:xfrm>
      </p:grpSpPr>
      <p:sp>
        <p:nvSpPr>
          <p:cNvPr id="42" name="Google Shape;42;p10"/>
          <p:cNvSpPr txBox="1"/>
          <p:nvPr>
            <p:ph type="title"/>
          </p:nvPr>
        </p:nvSpPr>
        <p:spPr>
          <a:xfrm>
            <a:off x="102700" y="2708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1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2700" y="27087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198500" y="124682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Char char="●"/>
              <a:defRPr sz="18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1017725"/>
            <a:ext cx="9144000" cy="111600"/>
          </a:xfrm>
          <a:prstGeom prst="rect">
            <a:avLst/>
          </a:prstGeom>
          <a:gradFill>
            <a:gsLst>
              <a:gs pos="0">
                <a:schemeClr val="dk1"/>
              </a:gs>
              <a:gs pos="100000">
                <a:srgbClr val="E85C5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
                <a:solidFill>
                  <a:schemeClr val="lt1"/>
                </a:solidFill>
              </a:rPr>
              <a:t>Computer Science 161</a:t>
            </a:r>
            <a:endParaRPr b="1" sz="600">
              <a:solidFill>
                <a:schemeClr val="lt1"/>
              </a:solidFill>
            </a:endParaRPr>
          </a:p>
        </p:txBody>
      </p:sp>
      <p:sp>
        <p:nvSpPr>
          <p:cNvPr id="10" name="Google Shape;10;p1"/>
          <p:cNvSpPr/>
          <p:nvPr/>
        </p:nvSpPr>
        <p:spPr>
          <a:xfrm>
            <a:off x="7628700" y="1017725"/>
            <a:ext cx="1515300" cy="11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600">
                <a:solidFill>
                  <a:srgbClr val="FFFFFF"/>
                </a:solidFill>
              </a:rPr>
              <a:t>Fall 2022</a:t>
            </a:r>
            <a:endParaRPr b="1" sz="600">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20" Type="http://schemas.openxmlformats.org/officeDocument/2006/relationships/hyperlink" Target="https://cwe.mitre.org/data/definitions/94.html" TargetMode="External"/><Relationship Id="rId11" Type="http://schemas.openxmlformats.org/officeDocument/2006/relationships/hyperlink" Target="https://cwe.mitre.org/data/definitions/416.html" TargetMode="External"/><Relationship Id="rId10" Type="http://schemas.openxmlformats.org/officeDocument/2006/relationships/hyperlink" Target="https://cwe.mitre.org/data/definitions/200.html" TargetMode="External"/><Relationship Id="rId13" Type="http://schemas.openxmlformats.org/officeDocument/2006/relationships/hyperlink" Target="https://cwe.mitre.org/data/definitions/78.html" TargetMode="External"/><Relationship Id="rId12" Type="http://schemas.openxmlformats.org/officeDocument/2006/relationships/hyperlink" Target="https://cwe.mitre.org/data/definitions/352.html" TargetMode="External"/><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hyperlink" Target="https://cwe.mitre.org/data/definitions/79.html" TargetMode="External"/><Relationship Id="rId9" Type="http://schemas.openxmlformats.org/officeDocument/2006/relationships/hyperlink" Target="https://cwe.mitre.org/data/definitions/89.html" TargetMode="External"/><Relationship Id="rId15" Type="http://schemas.openxmlformats.org/officeDocument/2006/relationships/hyperlink" Target="https://cwe.mitre.org/data/definitions/22.html" TargetMode="External"/><Relationship Id="rId14" Type="http://schemas.openxmlformats.org/officeDocument/2006/relationships/hyperlink" Target="https://cwe.mitre.org/data/definitions/190.html" TargetMode="External"/><Relationship Id="rId17" Type="http://schemas.openxmlformats.org/officeDocument/2006/relationships/hyperlink" Target="https://cwe.mitre.org/data/definitions/287.html" TargetMode="External"/><Relationship Id="rId16" Type="http://schemas.openxmlformats.org/officeDocument/2006/relationships/hyperlink" Target="https://cwe.mitre.org/data/definitions/476.html" TargetMode="External"/><Relationship Id="rId5" Type="http://schemas.openxmlformats.org/officeDocument/2006/relationships/hyperlink" Target="https://cwe.mitre.org/data/definitions/787.html" TargetMode="External"/><Relationship Id="rId19" Type="http://schemas.openxmlformats.org/officeDocument/2006/relationships/hyperlink" Target="https://cwe.mitre.org/data/definitions/732.html" TargetMode="External"/><Relationship Id="rId6" Type="http://schemas.openxmlformats.org/officeDocument/2006/relationships/hyperlink" Target="https://cwe.mitre.org/data/definitions/20.html" TargetMode="External"/><Relationship Id="rId18" Type="http://schemas.openxmlformats.org/officeDocument/2006/relationships/hyperlink" Target="https://cwe.mitre.org/data/definitions/434.html" TargetMode="External"/><Relationship Id="rId7" Type="http://schemas.openxmlformats.org/officeDocument/2006/relationships/hyperlink" Target="https://cwe.mitre.org/data/definitions/125.html" TargetMode="External"/><Relationship Id="rId8" Type="http://schemas.openxmlformats.org/officeDocument/2006/relationships/hyperlink" Target="https://cwe.mitre.org/data/definitions/119.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twitter.com/SwiftOnSecurity/status/832055497251487744" TargetMode="External"/><Relationship Id="rId4" Type="http://schemas.openxmlformats.org/officeDocument/2006/relationships/image" Target="../media/image1.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 Id="rId3"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1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19.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blog.qualys.com/vulnerabilities-research/2021/01/26/cve-2021-3156-heap-based-buffer-overflow-in-sudo-baron-samedit" TargetMode="Externa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7"/>
          <p:cNvSpPr txBox="1"/>
          <p:nvPr>
            <p:ph type="ctrTitle"/>
          </p:nvPr>
        </p:nvSpPr>
        <p:spPr>
          <a:xfrm>
            <a:off x="311700" y="1429000"/>
            <a:ext cx="8520600" cy="141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Cryptography</a:t>
            </a:r>
            <a:endParaRPr/>
          </a:p>
        </p:txBody>
      </p:sp>
      <p:sp>
        <p:nvSpPr>
          <p:cNvPr id="74" name="Google Shape;74;p17"/>
          <p:cNvSpPr txBox="1"/>
          <p:nvPr>
            <p:ph idx="1" type="subTitle"/>
          </p:nvPr>
        </p:nvSpPr>
        <p:spPr>
          <a:xfrm>
            <a:off x="311700" y="2917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CS 161 Fall 2022 - Lecture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Memory Safety Mitigations</a:t>
            </a:r>
            <a:endParaRPr/>
          </a:p>
        </p:txBody>
      </p:sp>
      <p:sp>
        <p:nvSpPr>
          <p:cNvPr id="140" name="Google Shape;140;p26"/>
          <p:cNvSpPr txBox="1"/>
          <p:nvPr>
            <p:ph idx="1" type="body"/>
          </p:nvPr>
        </p:nvSpPr>
        <p:spPr>
          <a:xfrm>
            <a:off x="198500" y="1176502"/>
            <a:ext cx="8520600" cy="4014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Mitigation: </a:t>
            </a:r>
            <a:r>
              <a:rPr b="1" lang="en"/>
              <a:t>Pointer authentication</a:t>
            </a:r>
            <a:endParaRPr/>
          </a:p>
          <a:p>
            <a:pPr indent="-317500" lvl="1" marL="914400" rtl="0" algn="l">
              <a:spcBef>
                <a:spcPts val="0"/>
              </a:spcBef>
              <a:spcAft>
                <a:spcPts val="0"/>
              </a:spcAft>
              <a:buSzPts val="1400"/>
              <a:buChar char="○"/>
            </a:pPr>
            <a:r>
              <a:rPr lang="en"/>
              <a:t>When storing a pointer in memory, replace the unused bits with a pointer authentication code (PAC). Before using the pointer in memory, check if the PAC is still valid</a:t>
            </a:r>
            <a:endParaRPr/>
          </a:p>
          <a:p>
            <a:pPr indent="-317500" lvl="1" marL="914400" rtl="0" algn="l">
              <a:spcBef>
                <a:spcPts val="0"/>
              </a:spcBef>
              <a:spcAft>
                <a:spcPts val="0"/>
              </a:spcAft>
              <a:buSzPts val="1400"/>
              <a:buChar char="○"/>
            </a:pPr>
            <a:r>
              <a:rPr lang="en"/>
              <a:t>Defeats attacker overwriting the RIP (or any pointer) with address of shellcode</a:t>
            </a:r>
            <a:endParaRPr/>
          </a:p>
          <a:p>
            <a:pPr indent="-317500" lvl="1" marL="914400" rtl="0" algn="l">
              <a:spcBef>
                <a:spcPts val="0"/>
              </a:spcBef>
              <a:spcAft>
                <a:spcPts val="0"/>
              </a:spcAft>
              <a:buSzPts val="1400"/>
              <a:buChar char="○"/>
            </a:pPr>
            <a:r>
              <a:rPr lang="en"/>
              <a:t>Requires the latest ARM processors</a:t>
            </a:r>
            <a:endParaRPr/>
          </a:p>
          <a:p>
            <a:pPr indent="-342900" lvl="0" marL="457200" rtl="0" algn="l">
              <a:spcBef>
                <a:spcPts val="0"/>
              </a:spcBef>
              <a:spcAft>
                <a:spcPts val="0"/>
              </a:spcAft>
              <a:buSzPts val="1800"/>
              <a:buChar char="●"/>
            </a:pPr>
            <a:r>
              <a:rPr lang="en"/>
              <a:t>Mitigation: </a:t>
            </a:r>
            <a:r>
              <a:rPr b="1" lang="en"/>
              <a:t>Address space layout randomization</a:t>
            </a:r>
            <a:r>
              <a:rPr lang="en"/>
              <a:t> (</a:t>
            </a:r>
            <a:r>
              <a:rPr b="1" lang="en"/>
              <a:t>ASLR</a:t>
            </a:r>
            <a:r>
              <a:rPr lang="en"/>
              <a:t>)</a:t>
            </a:r>
            <a:endParaRPr/>
          </a:p>
          <a:p>
            <a:pPr indent="-317500" lvl="1" marL="914400" rtl="0" algn="l">
              <a:spcBef>
                <a:spcPts val="0"/>
              </a:spcBef>
              <a:spcAft>
                <a:spcPts val="0"/>
              </a:spcAft>
              <a:buSzPts val="1400"/>
              <a:buChar char="○"/>
            </a:pPr>
            <a:r>
              <a:rPr lang="en"/>
              <a:t>Put each segment of memory in a different location each time the program is run</a:t>
            </a:r>
            <a:endParaRPr/>
          </a:p>
          <a:p>
            <a:pPr indent="-317500" lvl="1" marL="914400" rtl="0" algn="l">
              <a:spcBef>
                <a:spcPts val="0"/>
              </a:spcBef>
              <a:spcAft>
                <a:spcPts val="0"/>
              </a:spcAft>
              <a:buSzPts val="1400"/>
              <a:buChar char="○"/>
            </a:pPr>
            <a:r>
              <a:rPr lang="en"/>
              <a:t>Defeats attacker knowing the address of shellcode</a:t>
            </a:r>
            <a:endParaRPr/>
          </a:p>
          <a:p>
            <a:pPr indent="-317500" lvl="1" marL="914400" rtl="0" algn="l">
              <a:spcBef>
                <a:spcPts val="0"/>
              </a:spcBef>
              <a:spcAft>
                <a:spcPts val="0"/>
              </a:spcAft>
              <a:buSzPts val="1400"/>
              <a:buChar char="○"/>
            </a:pPr>
            <a:r>
              <a:rPr lang="en"/>
              <a:t>Subversions</a:t>
            </a:r>
            <a:endParaRPr/>
          </a:p>
          <a:p>
            <a:pPr indent="-317500" lvl="2" marL="1371600" rtl="0" algn="l">
              <a:spcBef>
                <a:spcPts val="0"/>
              </a:spcBef>
              <a:spcAft>
                <a:spcPts val="0"/>
              </a:spcAft>
              <a:buSzPts val="1400"/>
              <a:buChar char="■"/>
            </a:pPr>
            <a:r>
              <a:rPr lang="en"/>
              <a:t>Leak addresses with another vulnerability</a:t>
            </a:r>
            <a:endParaRPr/>
          </a:p>
          <a:p>
            <a:pPr indent="-317500" lvl="2" marL="1371600" rtl="0" algn="l">
              <a:spcBef>
                <a:spcPts val="0"/>
              </a:spcBef>
              <a:spcAft>
                <a:spcPts val="0"/>
              </a:spcAft>
              <a:buSzPts val="1400"/>
              <a:buChar char="■"/>
            </a:pPr>
            <a:r>
              <a:rPr lang="en"/>
              <a:t>Brute-force attack to guess the addresses</a:t>
            </a:r>
            <a:endParaRPr/>
          </a:p>
          <a:p>
            <a:pPr indent="-342900" lvl="0" marL="457200" rtl="0" algn="l">
              <a:spcBef>
                <a:spcPts val="0"/>
              </a:spcBef>
              <a:spcAft>
                <a:spcPts val="0"/>
              </a:spcAft>
              <a:buSzPts val="1800"/>
              <a:buChar char="●"/>
            </a:pPr>
            <a:r>
              <a:rPr lang="en"/>
              <a:t>Combining mitigations</a:t>
            </a:r>
            <a:endParaRPr/>
          </a:p>
          <a:p>
            <a:pPr indent="-317500" lvl="1" marL="914400" rtl="0" algn="l">
              <a:spcBef>
                <a:spcPts val="0"/>
              </a:spcBef>
              <a:spcAft>
                <a:spcPts val="0"/>
              </a:spcAft>
              <a:buSzPts val="1400"/>
              <a:buChar char="○"/>
            </a:pPr>
            <a:r>
              <a:rPr lang="en"/>
              <a:t>Using multiple mitigations usually forces the attacker to find multiple vulnerabilities to exploit the program (defense-in-depth)</a:t>
            </a:r>
            <a:endParaRPr/>
          </a:p>
          <a:p>
            <a:pPr indent="-317500" lvl="1" marL="914400" rtl="0" algn="l">
              <a:spcBef>
                <a:spcPts val="0"/>
              </a:spcBef>
              <a:spcAft>
                <a:spcPts val="0"/>
              </a:spcAft>
              <a:buSzPts val="1400"/>
              <a:buChar char="○"/>
            </a:pPr>
            <a:r>
              <a:rPr lang="en"/>
              <a:t>Use 64b architectures as many mitigations (e.g. ASLR, stack canaries) work better with more entropy</a:t>
            </a:r>
            <a:endParaRPr/>
          </a:p>
        </p:txBody>
      </p:sp>
      <p:sp>
        <p:nvSpPr>
          <p:cNvPr id="141" name="Google Shape;14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Heap Vulnerabilities</a:t>
            </a:r>
            <a:endParaRPr/>
          </a:p>
        </p:txBody>
      </p:sp>
      <p:sp>
        <p:nvSpPr>
          <p:cNvPr id="147" name="Google Shape;14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7"/>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3.6</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Targeting Instruction Pointers</a:t>
            </a:r>
            <a:endParaRPr/>
          </a:p>
        </p:txBody>
      </p:sp>
      <p:sp>
        <p:nvSpPr>
          <p:cNvPr id="154" name="Google Shape;154;p2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Remember: You need to overwrite a pointer that will eventually be jumped to</a:t>
            </a:r>
            <a:endParaRPr/>
          </a:p>
          <a:p>
            <a:pPr indent="-342900" lvl="0" marL="457200" rtl="0" algn="l">
              <a:spcBef>
                <a:spcPts val="0"/>
              </a:spcBef>
              <a:spcAft>
                <a:spcPts val="0"/>
              </a:spcAft>
              <a:buSzPts val="1800"/>
              <a:buChar char="●"/>
            </a:pPr>
            <a:r>
              <a:rPr lang="en"/>
              <a:t>Stack smashing involves the RIP, but there are other targets too (literal function pointers, etc.)</a:t>
            </a:r>
            <a:endParaRPr/>
          </a:p>
        </p:txBody>
      </p:sp>
      <p:sp>
        <p:nvSpPr>
          <p:cNvPr id="155" name="Google Shape;15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vtables</a:t>
            </a:r>
            <a:endParaRPr/>
          </a:p>
        </p:txBody>
      </p:sp>
      <p:sp>
        <p:nvSpPr>
          <p:cNvPr id="161" name="Google Shape;16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 is an object-oriented language</a:t>
            </a:r>
            <a:endParaRPr/>
          </a:p>
          <a:p>
            <a:pPr indent="-317500" lvl="1" marL="914400" rtl="0" algn="l">
              <a:spcBef>
                <a:spcPts val="0"/>
              </a:spcBef>
              <a:spcAft>
                <a:spcPts val="0"/>
              </a:spcAft>
              <a:buSzPts val="1400"/>
              <a:buChar char="○"/>
            </a:pPr>
            <a:r>
              <a:rPr lang="en"/>
              <a:t>C++ objects can have instance variables and methods</a:t>
            </a:r>
            <a:endParaRPr/>
          </a:p>
          <a:p>
            <a:pPr indent="-317500" lvl="1" marL="914400" rtl="0" algn="l">
              <a:spcBef>
                <a:spcPts val="0"/>
              </a:spcBef>
              <a:spcAft>
                <a:spcPts val="0"/>
              </a:spcAft>
              <a:buSzPts val="1400"/>
              <a:buChar char="○"/>
            </a:pPr>
            <a:r>
              <a:rPr lang="en"/>
              <a:t>C++ has </a:t>
            </a:r>
            <a:r>
              <a:rPr i="1" lang="en"/>
              <a:t>polymorphism</a:t>
            </a:r>
            <a:r>
              <a:rPr lang="en"/>
              <a:t>: implementations of an interface can implement functions differently, similar to Java</a:t>
            </a:r>
            <a:endParaRPr/>
          </a:p>
          <a:p>
            <a:pPr indent="-342900" lvl="0" marL="457200" rtl="0" algn="l">
              <a:spcBef>
                <a:spcPts val="0"/>
              </a:spcBef>
              <a:spcAft>
                <a:spcPts val="0"/>
              </a:spcAft>
              <a:buSzPts val="1800"/>
              <a:buChar char="●"/>
            </a:pPr>
            <a:r>
              <a:rPr lang="en"/>
              <a:t>To achieve this, each class has a vtable (table of function pointers), and each object points to its class’s vtable</a:t>
            </a:r>
            <a:endParaRPr/>
          </a:p>
          <a:p>
            <a:pPr indent="-317500" lvl="1" marL="914400" rtl="0" algn="l">
              <a:spcBef>
                <a:spcPts val="0"/>
              </a:spcBef>
              <a:spcAft>
                <a:spcPts val="0"/>
              </a:spcAft>
              <a:buSzPts val="1400"/>
              <a:buChar char="○"/>
            </a:pPr>
            <a:r>
              <a:rPr lang="en"/>
              <a:t>The vtable pointer is usually at the beginning of the object</a:t>
            </a:r>
            <a:endParaRPr/>
          </a:p>
          <a:p>
            <a:pPr indent="-317500" lvl="1" marL="914400" rtl="0" algn="l">
              <a:spcBef>
                <a:spcPts val="0"/>
              </a:spcBef>
              <a:spcAft>
                <a:spcPts val="0"/>
              </a:spcAft>
              <a:buSzPts val="1400"/>
              <a:buChar char="○"/>
            </a:pPr>
            <a:r>
              <a:rPr lang="en"/>
              <a:t>To execute a function: Dereference the vtable pointer with an offset to find the function address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3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vtables</a:t>
            </a:r>
            <a:endParaRPr/>
          </a:p>
        </p:txBody>
      </p:sp>
      <p:sp>
        <p:nvSpPr>
          <p:cNvPr id="169" name="Google Shape;169;p30"/>
          <p:cNvSpPr txBox="1"/>
          <p:nvPr/>
        </p:nvSpPr>
        <p:spPr>
          <a:xfrm>
            <a:off x="385375" y="4284600"/>
            <a:ext cx="3351300" cy="6156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ourier New"/>
                <a:ea typeface="Courier New"/>
                <a:cs typeface="Courier New"/>
                <a:sym typeface="Courier New"/>
              </a:rPr>
              <a:t>x</a:t>
            </a:r>
            <a:r>
              <a:rPr lang="en"/>
              <a:t> is an object of type </a:t>
            </a:r>
            <a:r>
              <a:rPr b="1" lang="en">
                <a:latin typeface="Courier New"/>
                <a:ea typeface="Courier New"/>
                <a:cs typeface="Courier New"/>
                <a:sym typeface="Courier New"/>
              </a:rPr>
              <a:t>ClassX</a:t>
            </a:r>
            <a:r>
              <a:rPr lang="en"/>
              <a:t>.</a:t>
            </a:r>
            <a:endParaRPr/>
          </a:p>
          <a:p>
            <a:pPr indent="0" lvl="0" marL="0" rtl="0" algn="ctr">
              <a:spcBef>
                <a:spcPts val="0"/>
              </a:spcBef>
              <a:spcAft>
                <a:spcPts val="0"/>
              </a:spcAft>
              <a:buNone/>
            </a:pPr>
            <a:r>
              <a:rPr b="1" lang="en"/>
              <a:t>y</a:t>
            </a:r>
            <a:r>
              <a:rPr lang="en"/>
              <a:t> is an object of type </a:t>
            </a:r>
            <a:r>
              <a:rPr b="1" lang="en">
                <a:latin typeface="Courier New"/>
                <a:ea typeface="Courier New"/>
                <a:cs typeface="Courier New"/>
                <a:sym typeface="Courier New"/>
              </a:rPr>
              <a:t>ClassY</a:t>
            </a:r>
            <a:r>
              <a:rPr lang="en"/>
              <a:t>.</a:t>
            </a:r>
            <a:endParaRPr/>
          </a:p>
        </p:txBody>
      </p:sp>
      <p:graphicFrame>
        <p:nvGraphicFramePr>
          <p:cNvPr id="170" name="Google Shape;170;p30"/>
          <p:cNvGraphicFramePr/>
          <p:nvPr/>
        </p:nvGraphicFramePr>
        <p:xfrm>
          <a:off x="385375" y="15327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sp>
        <p:nvSpPr>
          <p:cNvPr id="171" name="Google Shape;171;p30"/>
          <p:cNvSpPr txBox="1"/>
          <p:nvPr/>
        </p:nvSpPr>
        <p:spPr>
          <a:xfrm>
            <a:off x="385452"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Heap</a:t>
            </a:r>
            <a:endParaRPr sz="1200"/>
          </a:p>
        </p:txBody>
      </p:sp>
      <p:graphicFrame>
        <p:nvGraphicFramePr>
          <p:cNvPr id="172" name="Google Shape;172;p30"/>
          <p:cNvGraphicFramePr/>
          <p:nvPr/>
        </p:nvGraphicFramePr>
        <p:xfrm>
          <a:off x="3465750" y="29041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cxnSp>
        <p:nvCxnSpPr>
          <p:cNvPr id="173" name="Google Shape;173;p30"/>
          <p:cNvCxnSpPr/>
          <p:nvPr/>
        </p:nvCxnSpPr>
        <p:spPr>
          <a:xfrm>
            <a:off x="2488450" y="35875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74" name="Google Shape;174;p30"/>
          <p:cNvGraphicFramePr/>
          <p:nvPr/>
        </p:nvGraphicFramePr>
        <p:xfrm>
          <a:off x="3465750" y="1532763"/>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cxnSp>
        <p:nvCxnSpPr>
          <p:cNvPr id="175" name="Google Shape;175;p30"/>
          <p:cNvCxnSpPr/>
          <p:nvPr/>
        </p:nvCxnSpPr>
        <p:spPr>
          <a:xfrm>
            <a:off x="2488450" y="22271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76" name="Google Shape;176;p30"/>
          <p:cNvGraphicFramePr/>
          <p:nvPr/>
        </p:nvGraphicFramePr>
        <p:xfrm>
          <a:off x="6546125" y="1245988"/>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sz="1200">
                        <a:solidFill>
                          <a:schemeClr val="dk1"/>
                        </a:solidFill>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bl>
          </a:graphicData>
        </a:graphic>
      </p:graphicFrame>
      <p:cxnSp>
        <p:nvCxnSpPr>
          <p:cNvPr id="177" name="Google Shape;177;p30"/>
          <p:cNvCxnSpPr/>
          <p:nvPr/>
        </p:nvCxnSpPr>
        <p:spPr>
          <a:xfrm>
            <a:off x="5568825" y="2212775"/>
            <a:ext cx="971700" cy="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30"/>
          <p:cNvCxnSpPr/>
          <p:nvPr/>
        </p:nvCxnSpPr>
        <p:spPr>
          <a:xfrm>
            <a:off x="5568825" y="3556350"/>
            <a:ext cx="9717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30"/>
          <p:cNvSpPr txBox="1"/>
          <p:nvPr/>
        </p:nvSpPr>
        <p:spPr>
          <a:xfrm>
            <a:off x="6546202" y="3988800"/>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Code</a:t>
            </a:r>
            <a:endParaRPr sz="1200"/>
          </a:p>
        </p:txBody>
      </p:sp>
      <p:sp>
        <p:nvSpPr>
          <p:cNvPr id="180" name="Google Shape;180;p30"/>
          <p:cNvSpPr txBox="1"/>
          <p:nvPr/>
        </p:nvSpPr>
        <p:spPr>
          <a:xfrm>
            <a:off x="3465827"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ClassX</a:t>
            </a:r>
            <a:r>
              <a:rPr lang="en" sz="1200"/>
              <a:t> vtable</a:t>
            </a:r>
            <a:endParaRPr b="1" sz="1200">
              <a:latin typeface="Courier New"/>
              <a:ea typeface="Courier New"/>
              <a:cs typeface="Courier New"/>
              <a:sym typeface="Courier New"/>
            </a:endParaRPr>
          </a:p>
        </p:txBody>
      </p:sp>
      <p:sp>
        <p:nvSpPr>
          <p:cNvPr id="181" name="Google Shape;181;p30"/>
          <p:cNvSpPr txBox="1"/>
          <p:nvPr/>
        </p:nvSpPr>
        <p:spPr>
          <a:xfrm>
            <a:off x="3465827" y="2343138"/>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ClassY</a:t>
            </a:r>
            <a:r>
              <a:rPr lang="en" sz="1200"/>
              <a:t> vtable</a:t>
            </a:r>
            <a:endParaRPr sz="1200"/>
          </a:p>
        </p:txBody>
      </p:sp>
      <p:cxnSp>
        <p:nvCxnSpPr>
          <p:cNvPr id="182" name="Google Shape;182;p30"/>
          <p:cNvCxnSpPr/>
          <p:nvPr/>
        </p:nvCxnSpPr>
        <p:spPr>
          <a:xfrm flipH="1" rot="10800000">
            <a:off x="5574525" y="1661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83" name="Google Shape;183;p30"/>
          <p:cNvCxnSpPr/>
          <p:nvPr/>
        </p:nvCxnSpPr>
        <p:spPr>
          <a:xfrm flipH="1" rot="10800000">
            <a:off x="5574525" y="3044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3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vtables</a:t>
            </a:r>
            <a:endParaRPr/>
          </a:p>
        </p:txBody>
      </p:sp>
      <p:graphicFrame>
        <p:nvGraphicFramePr>
          <p:cNvPr id="190" name="Google Shape;190;p31"/>
          <p:cNvGraphicFramePr/>
          <p:nvPr/>
        </p:nvGraphicFramePr>
        <p:xfrm>
          <a:off x="385375" y="15327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sp>
        <p:nvSpPr>
          <p:cNvPr id="191" name="Google Shape;191;p31"/>
          <p:cNvSpPr txBox="1"/>
          <p:nvPr/>
        </p:nvSpPr>
        <p:spPr>
          <a:xfrm>
            <a:off x="385452"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Heap</a:t>
            </a:r>
            <a:endParaRPr sz="1200"/>
          </a:p>
        </p:txBody>
      </p:sp>
      <p:graphicFrame>
        <p:nvGraphicFramePr>
          <p:cNvPr id="192" name="Google Shape;192;p31"/>
          <p:cNvGraphicFramePr/>
          <p:nvPr/>
        </p:nvGraphicFramePr>
        <p:xfrm>
          <a:off x="3465750" y="29041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cxnSp>
        <p:nvCxnSpPr>
          <p:cNvPr id="193" name="Google Shape;193;p31"/>
          <p:cNvCxnSpPr/>
          <p:nvPr/>
        </p:nvCxnSpPr>
        <p:spPr>
          <a:xfrm>
            <a:off x="2488450" y="35875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94" name="Google Shape;194;p31"/>
          <p:cNvGraphicFramePr/>
          <p:nvPr/>
        </p:nvGraphicFramePr>
        <p:xfrm>
          <a:off x="3465750" y="1532763"/>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solidFill>
                      <a:srgbClr val="F9CB9C"/>
                    </a:solidFill>
                  </a:tcPr>
                </a:tc>
              </a:tr>
            </a:tbl>
          </a:graphicData>
        </a:graphic>
      </p:graphicFrame>
      <p:cxnSp>
        <p:nvCxnSpPr>
          <p:cNvPr id="195" name="Google Shape;195;p31"/>
          <p:cNvCxnSpPr/>
          <p:nvPr/>
        </p:nvCxnSpPr>
        <p:spPr>
          <a:xfrm>
            <a:off x="2488450" y="2227150"/>
            <a:ext cx="971700" cy="0"/>
          </a:xfrm>
          <a:prstGeom prst="straightConnector1">
            <a:avLst/>
          </a:prstGeom>
          <a:noFill/>
          <a:ln cap="flat" cmpd="sng" w="9525">
            <a:solidFill>
              <a:srgbClr val="B45F06"/>
            </a:solidFill>
            <a:prstDash val="solid"/>
            <a:round/>
            <a:headEnd len="med" w="med" type="none"/>
            <a:tailEnd len="med" w="med" type="triangle"/>
          </a:ln>
        </p:spPr>
      </p:cxnSp>
      <p:graphicFrame>
        <p:nvGraphicFramePr>
          <p:cNvPr id="196" name="Google Shape;196;p31"/>
          <p:cNvGraphicFramePr/>
          <p:nvPr/>
        </p:nvGraphicFramePr>
        <p:xfrm>
          <a:off x="6546125" y="1245988"/>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solidFill>
                      <a:srgbClr val="EEEEEE"/>
                    </a:solidFill>
                  </a:tcPr>
                </a:tc>
              </a:tr>
              <a:tr h="274275">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sz="1200">
                        <a:solidFill>
                          <a:schemeClr val="dk1"/>
                        </a:solidFill>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bl>
          </a:graphicData>
        </a:graphic>
      </p:graphicFrame>
      <p:cxnSp>
        <p:nvCxnSpPr>
          <p:cNvPr id="197" name="Google Shape;197;p31"/>
          <p:cNvCxnSpPr/>
          <p:nvPr/>
        </p:nvCxnSpPr>
        <p:spPr>
          <a:xfrm>
            <a:off x="5568825" y="2212775"/>
            <a:ext cx="971700" cy="0"/>
          </a:xfrm>
          <a:prstGeom prst="straightConnector1">
            <a:avLst/>
          </a:prstGeom>
          <a:noFill/>
          <a:ln cap="flat" cmpd="sng" w="9525">
            <a:solidFill>
              <a:srgbClr val="B45F06"/>
            </a:solidFill>
            <a:prstDash val="solid"/>
            <a:round/>
            <a:headEnd len="med" w="med" type="none"/>
            <a:tailEnd len="med" w="med" type="triangle"/>
          </a:ln>
        </p:spPr>
      </p:cxnSp>
      <p:cxnSp>
        <p:nvCxnSpPr>
          <p:cNvPr id="198" name="Google Shape;198;p31"/>
          <p:cNvCxnSpPr/>
          <p:nvPr/>
        </p:nvCxnSpPr>
        <p:spPr>
          <a:xfrm>
            <a:off x="5568825" y="3556350"/>
            <a:ext cx="971700" cy="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31"/>
          <p:cNvSpPr txBox="1"/>
          <p:nvPr/>
        </p:nvSpPr>
        <p:spPr>
          <a:xfrm>
            <a:off x="6546202" y="3988800"/>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Code</a:t>
            </a:r>
            <a:endParaRPr sz="1200"/>
          </a:p>
        </p:txBody>
      </p:sp>
      <p:sp>
        <p:nvSpPr>
          <p:cNvPr id="200" name="Google Shape;200;p31"/>
          <p:cNvSpPr txBox="1"/>
          <p:nvPr/>
        </p:nvSpPr>
        <p:spPr>
          <a:xfrm>
            <a:off x="385375" y="4284600"/>
            <a:ext cx="3253500" cy="6156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To call a method of </a:t>
            </a:r>
            <a:r>
              <a:rPr b="1" lang="en" sz="1200">
                <a:solidFill>
                  <a:schemeClr val="dk1"/>
                </a:solidFill>
                <a:latin typeface="Courier New"/>
                <a:ea typeface="Courier New"/>
                <a:cs typeface="Courier New"/>
                <a:sym typeface="Courier New"/>
              </a:rPr>
              <a:t>y</a:t>
            </a:r>
            <a:r>
              <a:rPr lang="en"/>
              <a:t>, first follow a pointer on the heap to find the vtable…</a:t>
            </a:r>
            <a:endParaRPr b="1">
              <a:latin typeface="Courier New"/>
              <a:ea typeface="Courier New"/>
              <a:cs typeface="Courier New"/>
              <a:sym typeface="Courier New"/>
            </a:endParaRPr>
          </a:p>
        </p:txBody>
      </p:sp>
      <p:sp>
        <p:nvSpPr>
          <p:cNvPr id="201" name="Google Shape;201;p31"/>
          <p:cNvSpPr txBox="1"/>
          <p:nvPr/>
        </p:nvSpPr>
        <p:spPr>
          <a:xfrm>
            <a:off x="3465827"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ClassX</a:t>
            </a:r>
            <a:r>
              <a:rPr lang="en" sz="1200"/>
              <a:t> vtable</a:t>
            </a:r>
            <a:endParaRPr b="1" sz="1200">
              <a:latin typeface="Courier New"/>
              <a:ea typeface="Courier New"/>
              <a:cs typeface="Courier New"/>
              <a:sym typeface="Courier New"/>
            </a:endParaRPr>
          </a:p>
        </p:txBody>
      </p:sp>
      <p:sp>
        <p:nvSpPr>
          <p:cNvPr id="202" name="Google Shape;202;p31"/>
          <p:cNvSpPr txBox="1"/>
          <p:nvPr/>
        </p:nvSpPr>
        <p:spPr>
          <a:xfrm>
            <a:off x="3465827" y="2343138"/>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ClassY</a:t>
            </a:r>
            <a:r>
              <a:rPr lang="en" sz="1200"/>
              <a:t> vtable</a:t>
            </a:r>
            <a:endParaRPr sz="1200"/>
          </a:p>
        </p:txBody>
      </p:sp>
      <p:cxnSp>
        <p:nvCxnSpPr>
          <p:cNvPr id="203" name="Google Shape;203;p31"/>
          <p:cNvCxnSpPr/>
          <p:nvPr/>
        </p:nvCxnSpPr>
        <p:spPr>
          <a:xfrm flipH="1" rot="10800000">
            <a:off x="5574525" y="1661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4" name="Google Shape;204;p31"/>
          <p:cNvCxnSpPr/>
          <p:nvPr/>
        </p:nvCxnSpPr>
        <p:spPr>
          <a:xfrm flipH="1" rot="10800000">
            <a:off x="5574525" y="3044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05" name="Google Shape;205;p31"/>
          <p:cNvSpPr txBox="1"/>
          <p:nvPr/>
        </p:nvSpPr>
        <p:spPr>
          <a:xfrm>
            <a:off x="3752475" y="4267000"/>
            <a:ext cx="3253500" cy="6156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 then follow a pointer in the vtable to find the instructions of the method.</a:t>
            </a:r>
            <a:endParaRPr b="1">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3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vtables</a:t>
            </a:r>
            <a:endParaRPr/>
          </a:p>
        </p:txBody>
      </p:sp>
      <p:sp>
        <p:nvSpPr>
          <p:cNvPr id="212" name="Google Shape;212;p32"/>
          <p:cNvSpPr txBox="1"/>
          <p:nvPr/>
        </p:nvSpPr>
        <p:spPr>
          <a:xfrm>
            <a:off x="385375" y="4284600"/>
            <a:ext cx="3351300" cy="6156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Suppose one of the instance variables of </a:t>
            </a:r>
            <a:r>
              <a:rPr b="1" lang="en">
                <a:latin typeface="Courier New"/>
                <a:ea typeface="Courier New"/>
                <a:cs typeface="Courier New"/>
                <a:sym typeface="Courier New"/>
              </a:rPr>
              <a:t>x</a:t>
            </a:r>
            <a:r>
              <a:rPr lang="en"/>
              <a:t> is a buffer we can overflow.</a:t>
            </a:r>
            <a:endParaRPr b="1">
              <a:latin typeface="Courier New"/>
              <a:ea typeface="Courier New"/>
              <a:cs typeface="Courier New"/>
              <a:sym typeface="Courier New"/>
            </a:endParaRPr>
          </a:p>
        </p:txBody>
      </p:sp>
      <p:graphicFrame>
        <p:nvGraphicFramePr>
          <p:cNvPr id="213" name="Google Shape;213;p32"/>
          <p:cNvGraphicFramePr/>
          <p:nvPr/>
        </p:nvGraphicFramePr>
        <p:xfrm>
          <a:off x="385375" y="15327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sp>
        <p:nvSpPr>
          <p:cNvPr id="214" name="Google Shape;214;p32"/>
          <p:cNvSpPr txBox="1"/>
          <p:nvPr/>
        </p:nvSpPr>
        <p:spPr>
          <a:xfrm>
            <a:off x="385452"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Heap</a:t>
            </a:r>
            <a:endParaRPr sz="1200"/>
          </a:p>
        </p:txBody>
      </p:sp>
      <p:graphicFrame>
        <p:nvGraphicFramePr>
          <p:cNvPr id="215" name="Google Shape;215;p32"/>
          <p:cNvGraphicFramePr/>
          <p:nvPr/>
        </p:nvGraphicFramePr>
        <p:xfrm>
          <a:off x="3465750" y="29041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cxnSp>
        <p:nvCxnSpPr>
          <p:cNvPr id="216" name="Google Shape;216;p32"/>
          <p:cNvCxnSpPr/>
          <p:nvPr/>
        </p:nvCxnSpPr>
        <p:spPr>
          <a:xfrm>
            <a:off x="2488450" y="35875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17" name="Google Shape;217;p32"/>
          <p:cNvGraphicFramePr/>
          <p:nvPr/>
        </p:nvGraphicFramePr>
        <p:xfrm>
          <a:off x="3465750" y="1532763"/>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cxnSp>
        <p:nvCxnSpPr>
          <p:cNvPr id="218" name="Google Shape;218;p32"/>
          <p:cNvCxnSpPr/>
          <p:nvPr/>
        </p:nvCxnSpPr>
        <p:spPr>
          <a:xfrm>
            <a:off x="2488450" y="22271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19" name="Google Shape;219;p32"/>
          <p:cNvGraphicFramePr/>
          <p:nvPr/>
        </p:nvGraphicFramePr>
        <p:xfrm>
          <a:off x="6546125" y="1245988"/>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sz="1200">
                        <a:solidFill>
                          <a:schemeClr val="dk1"/>
                        </a:solidFill>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bl>
          </a:graphicData>
        </a:graphic>
      </p:graphicFrame>
      <p:cxnSp>
        <p:nvCxnSpPr>
          <p:cNvPr id="220" name="Google Shape;220;p32"/>
          <p:cNvCxnSpPr/>
          <p:nvPr/>
        </p:nvCxnSpPr>
        <p:spPr>
          <a:xfrm>
            <a:off x="5568825" y="2212775"/>
            <a:ext cx="971700" cy="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32"/>
          <p:cNvCxnSpPr/>
          <p:nvPr/>
        </p:nvCxnSpPr>
        <p:spPr>
          <a:xfrm>
            <a:off x="5568825" y="3556350"/>
            <a:ext cx="9717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32"/>
          <p:cNvSpPr txBox="1"/>
          <p:nvPr/>
        </p:nvSpPr>
        <p:spPr>
          <a:xfrm>
            <a:off x="6546202" y="3988800"/>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Code</a:t>
            </a:r>
            <a:endParaRPr sz="1200"/>
          </a:p>
        </p:txBody>
      </p:sp>
      <p:sp>
        <p:nvSpPr>
          <p:cNvPr id="223" name="Google Shape;223;p32"/>
          <p:cNvSpPr txBox="1"/>
          <p:nvPr/>
        </p:nvSpPr>
        <p:spPr>
          <a:xfrm>
            <a:off x="3465827"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ClassX</a:t>
            </a:r>
            <a:r>
              <a:rPr lang="en" sz="1200"/>
              <a:t> vtable</a:t>
            </a:r>
            <a:endParaRPr b="1" sz="1200">
              <a:latin typeface="Courier New"/>
              <a:ea typeface="Courier New"/>
              <a:cs typeface="Courier New"/>
              <a:sym typeface="Courier New"/>
            </a:endParaRPr>
          </a:p>
        </p:txBody>
      </p:sp>
      <p:sp>
        <p:nvSpPr>
          <p:cNvPr id="224" name="Google Shape;224;p32"/>
          <p:cNvSpPr txBox="1"/>
          <p:nvPr/>
        </p:nvSpPr>
        <p:spPr>
          <a:xfrm>
            <a:off x="3465827" y="2343138"/>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ClassY</a:t>
            </a:r>
            <a:r>
              <a:rPr lang="en" sz="1200"/>
              <a:t> vtable</a:t>
            </a:r>
            <a:endParaRPr sz="1200"/>
          </a:p>
        </p:txBody>
      </p:sp>
      <p:cxnSp>
        <p:nvCxnSpPr>
          <p:cNvPr id="225" name="Google Shape;225;p32"/>
          <p:cNvCxnSpPr/>
          <p:nvPr/>
        </p:nvCxnSpPr>
        <p:spPr>
          <a:xfrm flipH="1" rot="10800000">
            <a:off x="5574525" y="1661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26" name="Google Shape;226;p32"/>
          <p:cNvCxnSpPr/>
          <p:nvPr/>
        </p:nvCxnSpPr>
        <p:spPr>
          <a:xfrm flipH="1" rot="10800000">
            <a:off x="5574525" y="3044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3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vtables</a:t>
            </a:r>
            <a:endParaRPr/>
          </a:p>
        </p:txBody>
      </p:sp>
      <p:sp>
        <p:nvSpPr>
          <p:cNvPr id="233" name="Google Shape;233;p33"/>
          <p:cNvSpPr txBox="1"/>
          <p:nvPr/>
        </p:nvSpPr>
        <p:spPr>
          <a:xfrm>
            <a:off x="385375" y="4157725"/>
            <a:ext cx="3351300" cy="8313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The attacker controls everything above the instance variable of </a:t>
            </a:r>
            <a:r>
              <a:rPr b="1" lang="en">
                <a:latin typeface="Courier New"/>
                <a:ea typeface="Courier New"/>
                <a:cs typeface="Courier New"/>
                <a:sym typeface="Courier New"/>
              </a:rPr>
              <a:t>x</a:t>
            </a:r>
            <a:r>
              <a:rPr lang="en"/>
              <a:t> on the heap, including the vtable pointer for </a:t>
            </a:r>
            <a:r>
              <a:rPr b="1" lang="en">
                <a:latin typeface="Courier New"/>
                <a:ea typeface="Courier New"/>
                <a:cs typeface="Courier New"/>
                <a:sym typeface="Courier New"/>
              </a:rPr>
              <a:t>y</a:t>
            </a:r>
            <a:r>
              <a:rPr lang="en"/>
              <a:t>.</a:t>
            </a:r>
            <a:endParaRPr b="1">
              <a:latin typeface="Courier New"/>
              <a:ea typeface="Courier New"/>
              <a:cs typeface="Courier New"/>
              <a:sym typeface="Courier New"/>
            </a:endParaRPr>
          </a:p>
        </p:txBody>
      </p:sp>
      <p:graphicFrame>
        <p:nvGraphicFramePr>
          <p:cNvPr id="234" name="Google Shape;234;p33"/>
          <p:cNvGraphicFramePr/>
          <p:nvPr/>
        </p:nvGraphicFramePr>
        <p:xfrm>
          <a:off x="385375" y="15327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sp>
        <p:nvSpPr>
          <p:cNvPr id="235" name="Google Shape;235;p33"/>
          <p:cNvSpPr txBox="1"/>
          <p:nvPr/>
        </p:nvSpPr>
        <p:spPr>
          <a:xfrm>
            <a:off x="385452"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Heap</a:t>
            </a:r>
            <a:endParaRPr sz="1200"/>
          </a:p>
        </p:txBody>
      </p:sp>
      <p:graphicFrame>
        <p:nvGraphicFramePr>
          <p:cNvPr id="236" name="Google Shape;236;p33"/>
          <p:cNvGraphicFramePr/>
          <p:nvPr/>
        </p:nvGraphicFramePr>
        <p:xfrm>
          <a:off x="3465750" y="29041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cxnSp>
        <p:nvCxnSpPr>
          <p:cNvPr id="237" name="Google Shape;237;p33"/>
          <p:cNvCxnSpPr/>
          <p:nvPr/>
        </p:nvCxnSpPr>
        <p:spPr>
          <a:xfrm>
            <a:off x="2488450" y="35875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38" name="Google Shape;238;p33"/>
          <p:cNvGraphicFramePr/>
          <p:nvPr/>
        </p:nvGraphicFramePr>
        <p:xfrm>
          <a:off x="3465750" y="1532763"/>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cxnSp>
        <p:nvCxnSpPr>
          <p:cNvPr id="239" name="Google Shape;239;p33"/>
          <p:cNvCxnSpPr/>
          <p:nvPr/>
        </p:nvCxnSpPr>
        <p:spPr>
          <a:xfrm>
            <a:off x="2488450" y="22271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40" name="Google Shape;240;p33"/>
          <p:cNvGraphicFramePr/>
          <p:nvPr/>
        </p:nvGraphicFramePr>
        <p:xfrm>
          <a:off x="6546125" y="1245988"/>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sz="1200">
                        <a:solidFill>
                          <a:schemeClr val="dk1"/>
                        </a:solidFill>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bl>
          </a:graphicData>
        </a:graphic>
      </p:graphicFrame>
      <p:cxnSp>
        <p:nvCxnSpPr>
          <p:cNvPr id="241" name="Google Shape;241;p33"/>
          <p:cNvCxnSpPr/>
          <p:nvPr/>
        </p:nvCxnSpPr>
        <p:spPr>
          <a:xfrm>
            <a:off x="5568825" y="2212775"/>
            <a:ext cx="9717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3"/>
          <p:cNvCxnSpPr/>
          <p:nvPr/>
        </p:nvCxnSpPr>
        <p:spPr>
          <a:xfrm>
            <a:off x="5568825" y="3556350"/>
            <a:ext cx="971700" cy="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33"/>
          <p:cNvSpPr txBox="1"/>
          <p:nvPr/>
        </p:nvSpPr>
        <p:spPr>
          <a:xfrm>
            <a:off x="6546202" y="3988800"/>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Code</a:t>
            </a:r>
            <a:endParaRPr sz="1200"/>
          </a:p>
        </p:txBody>
      </p:sp>
      <p:sp>
        <p:nvSpPr>
          <p:cNvPr id="244" name="Google Shape;244;p33"/>
          <p:cNvSpPr txBox="1"/>
          <p:nvPr/>
        </p:nvSpPr>
        <p:spPr>
          <a:xfrm>
            <a:off x="3465827"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ClassX</a:t>
            </a:r>
            <a:r>
              <a:rPr lang="en" sz="1200"/>
              <a:t> vtable</a:t>
            </a:r>
            <a:endParaRPr b="1" sz="1200">
              <a:latin typeface="Courier New"/>
              <a:ea typeface="Courier New"/>
              <a:cs typeface="Courier New"/>
              <a:sym typeface="Courier New"/>
            </a:endParaRPr>
          </a:p>
        </p:txBody>
      </p:sp>
      <p:sp>
        <p:nvSpPr>
          <p:cNvPr id="245" name="Google Shape;245;p33"/>
          <p:cNvSpPr txBox="1"/>
          <p:nvPr/>
        </p:nvSpPr>
        <p:spPr>
          <a:xfrm>
            <a:off x="3465827" y="2343138"/>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ClassY</a:t>
            </a:r>
            <a:r>
              <a:rPr lang="en" sz="1200"/>
              <a:t> vtable</a:t>
            </a:r>
            <a:endParaRPr sz="1200"/>
          </a:p>
        </p:txBody>
      </p:sp>
      <p:cxnSp>
        <p:nvCxnSpPr>
          <p:cNvPr id="246" name="Google Shape;246;p33"/>
          <p:cNvCxnSpPr/>
          <p:nvPr/>
        </p:nvCxnSpPr>
        <p:spPr>
          <a:xfrm flipH="1" rot="10800000">
            <a:off x="5574525" y="1661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47" name="Google Shape;247;p33"/>
          <p:cNvCxnSpPr/>
          <p:nvPr/>
        </p:nvCxnSpPr>
        <p:spPr>
          <a:xfrm flipH="1" rot="10800000">
            <a:off x="5574525" y="3044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3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vtables</a:t>
            </a:r>
            <a:endParaRPr/>
          </a:p>
        </p:txBody>
      </p:sp>
      <p:graphicFrame>
        <p:nvGraphicFramePr>
          <p:cNvPr id="254" name="Google Shape;254;p34"/>
          <p:cNvGraphicFramePr/>
          <p:nvPr/>
        </p:nvGraphicFramePr>
        <p:xfrm>
          <a:off x="385375" y="15327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rgbClr val="FF0000"/>
                          </a:solidFill>
                        </a:rPr>
                        <a:t>address of vtable of </a:t>
                      </a:r>
                      <a:r>
                        <a:rPr b="1" lang="en" sz="1200">
                          <a:solidFill>
                            <a:srgbClr val="FF0000"/>
                          </a:solidFill>
                          <a:latin typeface="Courier New"/>
                          <a:ea typeface="Courier New"/>
                          <a:cs typeface="Courier New"/>
                          <a:sym typeface="Courier New"/>
                        </a:rPr>
                        <a:t>y</a:t>
                      </a:r>
                      <a:endParaRPr b="1" sz="1200">
                        <a:solidFill>
                          <a:srgbClr val="FF0000"/>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rgbClr val="FF0000"/>
                          </a:solidFill>
                        </a:rPr>
                        <a:t>address of </a:t>
                      </a:r>
                      <a:r>
                        <a:rPr b="1" lang="en" sz="1200">
                          <a:solidFill>
                            <a:srgbClr val="FF0000"/>
                          </a:solidFill>
                          <a:latin typeface="Courier New"/>
                          <a:ea typeface="Courier New"/>
                          <a:cs typeface="Courier New"/>
                          <a:sym typeface="Courier New"/>
                        </a:rPr>
                        <a:t>SHELLCODE</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b="1" lang="en" sz="1200">
                          <a:solidFill>
                            <a:srgbClr val="FF0000"/>
                          </a:solidFill>
                          <a:latin typeface="Courier New"/>
                          <a:ea typeface="Courier New"/>
                          <a:cs typeface="Courier New"/>
                          <a:sym typeface="Courier New"/>
                        </a:rPr>
                        <a:t>SHELLCODE</a:t>
                      </a:r>
                      <a:endParaRPr b="1" sz="1200">
                        <a:solidFill>
                          <a:srgbClr val="FF0000"/>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lnT cap="flat" cmpd="sng" w="9525">
                      <a:solidFill>
                        <a:srgbClr val="9E9E9E"/>
                      </a:solidFill>
                      <a:prstDash val="solid"/>
                      <a:round/>
                      <a:headEnd len="sm" w="sm" type="none"/>
                      <a:tailEnd len="sm" w="sm" type="none"/>
                    </a:lnT>
                    <a:solidFill>
                      <a:srgbClr val="F9CB9C"/>
                    </a:solidFill>
                  </a:tcPr>
                </a:tc>
              </a:tr>
              <a:tr h="274275">
                <a:tc>
                  <a:txBody>
                    <a:bodyPr/>
                    <a:lstStyle/>
                    <a:p>
                      <a:pPr indent="0" lvl="0" marL="0" rtl="0" algn="ctr">
                        <a:spcBef>
                          <a:spcPts val="0"/>
                        </a:spcBef>
                        <a:spcAft>
                          <a:spcPts val="0"/>
                        </a:spcAft>
                        <a:buNone/>
                      </a:pPr>
                      <a:r>
                        <a:rPr lang="en" sz="1200">
                          <a:solidFill>
                            <a:schemeClr val="dk1"/>
                          </a:solidFill>
                        </a:rPr>
                        <a:t>instance variable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vtable of </a:t>
                      </a:r>
                      <a:r>
                        <a:rPr b="1" lang="en" sz="1200">
                          <a:solidFill>
                            <a:schemeClr val="dk1"/>
                          </a:solidFill>
                          <a:latin typeface="Courier New"/>
                          <a:ea typeface="Courier New"/>
                          <a:cs typeface="Courier New"/>
                          <a:sym typeface="Courier New"/>
                        </a:rPr>
                        <a:t>x</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sp>
        <p:nvSpPr>
          <p:cNvPr id="255" name="Google Shape;255;p34"/>
          <p:cNvSpPr txBox="1"/>
          <p:nvPr/>
        </p:nvSpPr>
        <p:spPr>
          <a:xfrm>
            <a:off x="385452"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Heap</a:t>
            </a:r>
            <a:endParaRPr sz="1200"/>
          </a:p>
        </p:txBody>
      </p:sp>
      <p:sp>
        <p:nvSpPr>
          <p:cNvPr id="256" name="Google Shape;256;p34"/>
          <p:cNvSpPr txBox="1"/>
          <p:nvPr/>
        </p:nvSpPr>
        <p:spPr>
          <a:xfrm>
            <a:off x="385375" y="4157725"/>
            <a:ext cx="3351300" cy="8313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The vtable for </a:t>
            </a:r>
            <a:r>
              <a:rPr b="1" lang="en">
                <a:latin typeface="Courier New"/>
                <a:ea typeface="Courier New"/>
                <a:cs typeface="Courier New"/>
                <a:sym typeface="Courier New"/>
              </a:rPr>
              <a:t>y</a:t>
            </a:r>
            <a:r>
              <a:rPr lang="en"/>
              <a:t> is now a pointer to shellcode. If method </a:t>
            </a:r>
            <a:r>
              <a:rPr b="1" lang="en">
                <a:latin typeface="Courier New"/>
                <a:ea typeface="Courier New"/>
                <a:cs typeface="Courier New"/>
                <a:sym typeface="Courier New"/>
              </a:rPr>
              <a:t>foo</a:t>
            </a:r>
            <a:r>
              <a:rPr lang="en"/>
              <a:t> for </a:t>
            </a:r>
            <a:r>
              <a:rPr b="1" lang="en">
                <a:latin typeface="Courier New"/>
                <a:ea typeface="Courier New"/>
                <a:cs typeface="Courier New"/>
                <a:sym typeface="Courier New"/>
              </a:rPr>
              <a:t>y</a:t>
            </a:r>
            <a:r>
              <a:rPr lang="en"/>
              <a:t> is called, it will execute shellcode!</a:t>
            </a:r>
            <a:endParaRPr b="1">
              <a:latin typeface="Courier New"/>
              <a:ea typeface="Courier New"/>
              <a:cs typeface="Courier New"/>
              <a:sym typeface="Courier New"/>
            </a:endParaRPr>
          </a:p>
        </p:txBody>
      </p:sp>
      <p:sp>
        <p:nvSpPr>
          <p:cNvPr id="257" name="Google Shape;257;p34"/>
          <p:cNvSpPr/>
          <p:nvPr/>
        </p:nvSpPr>
        <p:spPr>
          <a:xfrm>
            <a:off x="136650" y="2205750"/>
            <a:ext cx="253750" cy="318098"/>
          </a:xfrm>
          <a:custGeom>
            <a:rect b="b" l="l" r="r" t="t"/>
            <a:pathLst>
              <a:path extrusionOk="0" h="23424" w="10150">
                <a:moveTo>
                  <a:pt x="10150" y="0"/>
                </a:moveTo>
                <a:lnTo>
                  <a:pt x="0" y="0"/>
                </a:lnTo>
                <a:lnTo>
                  <a:pt x="0" y="23424"/>
                </a:lnTo>
                <a:lnTo>
                  <a:pt x="9369" y="23424"/>
                </a:lnTo>
              </a:path>
            </a:pathLst>
          </a:custGeom>
          <a:noFill/>
          <a:ln cap="flat" cmpd="sng" w="9525">
            <a:solidFill>
              <a:srgbClr val="FF0000"/>
            </a:solidFill>
            <a:prstDash val="solid"/>
            <a:round/>
            <a:headEnd len="med" w="med" type="none"/>
            <a:tailEnd len="med" w="med" type="triangle"/>
          </a:ln>
        </p:spPr>
      </p:sp>
      <p:sp>
        <p:nvSpPr>
          <p:cNvPr id="258" name="Google Shape;258;p34"/>
          <p:cNvSpPr txBox="1"/>
          <p:nvPr/>
        </p:nvSpPr>
        <p:spPr>
          <a:xfrm>
            <a:off x="385452"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Heap</a:t>
            </a:r>
            <a:endParaRPr sz="1200"/>
          </a:p>
        </p:txBody>
      </p:sp>
      <p:graphicFrame>
        <p:nvGraphicFramePr>
          <p:cNvPr id="259" name="Google Shape;259;p34"/>
          <p:cNvGraphicFramePr/>
          <p:nvPr/>
        </p:nvGraphicFramePr>
        <p:xfrm>
          <a:off x="3465750" y="2904175"/>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cxnSp>
        <p:nvCxnSpPr>
          <p:cNvPr id="260" name="Google Shape;260;p34"/>
          <p:cNvCxnSpPr/>
          <p:nvPr/>
        </p:nvCxnSpPr>
        <p:spPr>
          <a:xfrm>
            <a:off x="2488450" y="3587550"/>
            <a:ext cx="9717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61" name="Google Shape;261;p34"/>
          <p:cNvGraphicFramePr/>
          <p:nvPr/>
        </p:nvGraphicFramePr>
        <p:xfrm>
          <a:off x="3465750" y="1532763"/>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bar</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address of method </a:t>
                      </a:r>
                      <a:r>
                        <a:rPr b="1" lang="en" sz="1200">
                          <a:solidFill>
                            <a:schemeClr val="dk1"/>
                          </a:solidFill>
                          <a:latin typeface="Courier New"/>
                          <a:ea typeface="Courier New"/>
                          <a:cs typeface="Courier New"/>
                          <a:sym typeface="Courier New"/>
                        </a:rPr>
                        <a:t>foo</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bl>
          </a:graphicData>
        </a:graphic>
      </p:graphicFrame>
      <p:graphicFrame>
        <p:nvGraphicFramePr>
          <p:cNvPr id="262" name="Google Shape;262;p34"/>
          <p:cNvGraphicFramePr/>
          <p:nvPr/>
        </p:nvGraphicFramePr>
        <p:xfrm>
          <a:off x="6546125" y="1245988"/>
          <a:ext cx="3000000" cy="3000000"/>
        </p:xfrm>
        <a:graphic>
          <a:graphicData uri="http://schemas.openxmlformats.org/drawingml/2006/table">
            <a:tbl>
              <a:tblPr>
                <a:noFill/>
                <a:tableStyleId>{DF68B0A8-356D-4739-86A0-293F613CF9FD}</a:tableStyleId>
              </a:tblPr>
              <a:tblGrid>
                <a:gridCol w="2103150"/>
              </a:tblGrid>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ClassY</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bar</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sz="1200">
                        <a:solidFill>
                          <a:schemeClr val="dk1"/>
                        </a:solidFill>
                      </a:endParaRPr>
                    </a:p>
                  </a:txBody>
                  <a:tcPr marT="45700" marB="45700" marR="45700" marL="45700">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lang="en" sz="1200">
                          <a:solidFill>
                            <a:schemeClr val="dk1"/>
                          </a:solidFill>
                        </a:rPr>
                        <a:t>method </a:t>
                      </a:r>
                      <a:r>
                        <a:rPr b="1" lang="en" sz="1200">
                          <a:solidFill>
                            <a:schemeClr val="dk1"/>
                          </a:solidFill>
                          <a:latin typeface="Courier New"/>
                          <a:ea typeface="Courier New"/>
                          <a:cs typeface="Courier New"/>
                          <a:sym typeface="Courier New"/>
                        </a:rPr>
                        <a:t>foo</a:t>
                      </a:r>
                      <a:r>
                        <a:rPr lang="en" sz="1200">
                          <a:solidFill>
                            <a:schemeClr val="dk1"/>
                          </a:solidFill>
                        </a:rPr>
                        <a:t> of </a:t>
                      </a:r>
                      <a:r>
                        <a:rPr b="1" lang="en" sz="1200">
                          <a:solidFill>
                            <a:schemeClr val="dk1"/>
                          </a:solidFill>
                          <a:latin typeface="Courier New"/>
                          <a:ea typeface="Courier New"/>
                          <a:cs typeface="Courier New"/>
                          <a:sym typeface="Courier New"/>
                        </a:rPr>
                        <a:t>ClassX</a:t>
                      </a:r>
                      <a:endParaRPr b="1" sz="1200">
                        <a:solidFill>
                          <a:schemeClr val="dk1"/>
                        </a:solidFill>
                        <a:latin typeface="Courier New"/>
                        <a:ea typeface="Courier New"/>
                        <a:cs typeface="Courier New"/>
                        <a:sym typeface="Courier New"/>
                      </a:endParaRPr>
                    </a:p>
                  </a:txBody>
                  <a:tcPr marT="45700" marB="45700" marR="45700" marL="457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r h="274275">
                <a:tc>
                  <a:txBody>
                    <a:bodyPr/>
                    <a:lstStyle/>
                    <a:p>
                      <a:pPr indent="0" lvl="0" marL="0" rtl="0" algn="ctr">
                        <a:spcBef>
                          <a:spcPts val="0"/>
                        </a:spcBef>
                        <a:spcAft>
                          <a:spcPts val="0"/>
                        </a:spcAft>
                        <a:buNone/>
                      </a:pPr>
                      <a:r>
                        <a:rPr b="1" lang="en" sz="1200">
                          <a:solidFill>
                            <a:schemeClr val="dk1"/>
                          </a:solidFill>
                          <a:latin typeface="Courier New"/>
                          <a:ea typeface="Courier New"/>
                          <a:cs typeface="Courier New"/>
                          <a:sym typeface="Courier New"/>
                        </a:rPr>
                        <a:t>...</a:t>
                      </a:r>
                      <a:endParaRPr sz="1200">
                        <a:solidFill>
                          <a:schemeClr val="dk1"/>
                        </a:solidFill>
                      </a:endParaRPr>
                    </a:p>
                  </a:txBody>
                  <a:tcPr marT="45700" marB="45700" marR="45700" marL="45700">
                    <a:lnT cap="flat" cmpd="sng" w="9525">
                      <a:solidFill>
                        <a:srgbClr val="9E9E9E"/>
                      </a:solidFill>
                      <a:prstDash val="solid"/>
                      <a:round/>
                      <a:headEnd len="sm" w="sm" type="none"/>
                      <a:tailEnd len="sm" w="sm" type="none"/>
                    </a:lnT>
                    <a:solidFill>
                      <a:srgbClr val="EEEEEE"/>
                    </a:solidFill>
                  </a:tcPr>
                </a:tc>
              </a:tr>
            </a:tbl>
          </a:graphicData>
        </a:graphic>
      </p:graphicFrame>
      <p:cxnSp>
        <p:nvCxnSpPr>
          <p:cNvPr id="263" name="Google Shape;263;p34"/>
          <p:cNvCxnSpPr/>
          <p:nvPr/>
        </p:nvCxnSpPr>
        <p:spPr>
          <a:xfrm>
            <a:off x="5568825" y="2212775"/>
            <a:ext cx="971700" cy="0"/>
          </a:xfrm>
          <a:prstGeom prst="straightConnector1">
            <a:avLst/>
          </a:prstGeom>
          <a:noFill/>
          <a:ln cap="flat" cmpd="sng" w="9525">
            <a:solidFill>
              <a:schemeClr val="dk2"/>
            </a:solidFill>
            <a:prstDash val="solid"/>
            <a:round/>
            <a:headEnd len="med" w="med" type="none"/>
            <a:tailEnd len="med" w="med" type="triangle"/>
          </a:ln>
        </p:spPr>
      </p:cxnSp>
      <p:cxnSp>
        <p:nvCxnSpPr>
          <p:cNvPr id="264" name="Google Shape;264;p34"/>
          <p:cNvCxnSpPr/>
          <p:nvPr/>
        </p:nvCxnSpPr>
        <p:spPr>
          <a:xfrm>
            <a:off x="5568825" y="3556350"/>
            <a:ext cx="971700" cy="0"/>
          </a:xfrm>
          <a:prstGeom prst="straightConnector1">
            <a:avLst/>
          </a:prstGeom>
          <a:noFill/>
          <a:ln cap="flat" cmpd="sng" w="9525">
            <a:solidFill>
              <a:schemeClr val="dk2"/>
            </a:solidFill>
            <a:prstDash val="solid"/>
            <a:round/>
            <a:headEnd len="med" w="med" type="none"/>
            <a:tailEnd len="med" w="med" type="triangle"/>
          </a:ln>
        </p:spPr>
      </p:cxnSp>
      <p:sp>
        <p:nvSpPr>
          <p:cNvPr id="265" name="Google Shape;265;p34"/>
          <p:cNvSpPr txBox="1"/>
          <p:nvPr/>
        </p:nvSpPr>
        <p:spPr>
          <a:xfrm>
            <a:off x="6546202" y="3988800"/>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lang="en" sz="1200"/>
              <a:t>Code</a:t>
            </a:r>
            <a:endParaRPr sz="1200"/>
          </a:p>
        </p:txBody>
      </p:sp>
      <p:sp>
        <p:nvSpPr>
          <p:cNvPr id="266" name="Google Shape;266;p34"/>
          <p:cNvSpPr txBox="1"/>
          <p:nvPr/>
        </p:nvSpPr>
        <p:spPr>
          <a:xfrm>
            <a:off x="3465827" y="3727025"/>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ClassX</a:t>
            </a:r>
            <a:r>
              <a:rPr lang="en" sz="1200"/>
              <a:t> vtable</a:t>
            </a:r>
            <a:endParaRPr b="1" sz="1200">
              <a:latin typeface="Courier New"/>
              <a:ea typeface="Courier New"/>
              <a:cs typeface="Courier New"/>
              <a:sym typeface="Courier New"/>
            </a:endParaRPr>
          </a:p>
        </p:txBody>
      </p:sp>
      <p:sp>
        <p:nvSpPr>
          <p:cNvPr id="267" name="Google Shape;267;p34"/>
          <p:cNvSpPr txBox="1"/>
          <p:nvPr/>
        </p:nvSpPr>
        <p:spPr>
          <a:xfrm>
            <a:off x="3465827" y="2343138"/>
            <a:ext cx="2103000" cy="369300"/>
          </a:xfrm>
          <a:prstGeom prst="rect">
            <a:avLst/>
          </a:prstGeom>
          <a:noFill/>
          <a:ln>
            <a:noFill/>
          </a:ln>
        </p:spPr>
        <p:txBody>
          <a:bodyPr anchorCtr="0" anchor="t" bIns="91425" lIns="114300" spcFirstLastPara="1" rIns="91425" wrap="square" tIns="91425">
            <a:spAutoFit/>
          </a:bodyPr>
          <a:lstStyle/>
          <a:p>
            <a:pPr indent="0" lvl="0" marL="0" rtl="0" algn="ctr">
              <a:spcBef>
                <a:spcPts val="0"/>
              </a:spcBef>
              <a:spcAft>
                <a:spcPts val="0"/>
              </a:spcAft>
              <a:buNone/>
            </a:pPr>
            <a:r>
              <a:rPr b="1" lang="en" sz="1200">
                <a:latin typeface="Courier New"/>
                <a:ea typeface="Courier New"/>
                <a:cs typeface="Courier New"/>
                <a:sym typeface="Courier New"/>
              </a:rPr>
              <a:t>ClassY</a:t>
            </a:r>
            <a:r>
              <a:rPr lang="en" sz="1200"/>
              <a:t> vtable</a:t>
            </a:r>
            <a:endParaRPr sz="1200"/>
          </a:p>
        </p:txBody>
      </p:sp>
      <p:cxnSp>
        <p:nvCxnSpPr>
          <p:cNvPr id="268" name="Google Shape;268;p34"/>
          <p:cNvCxnSpPr/>
          <p:nvPr/>
        </p:nvCxnSpPr>
        <p:spPr>
          <a:xfrm flipH="1" rot="10800000">
            <a:off x="5574525" y="1661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69" name="Google Shape;269;p34"/>
          <p:cNvCxnSpPr/>
          <p:nvPr/>
        </p:nvCxnSpPr>
        <p:spPr>
          <a:xfrm flipH="1" rot="10800000">
            <a:off x="5574525" y="3044800"/>
            <a:ext cx="971700" cy="2730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70" name="Google Shape;270;p34"/>
          <p:cNvSpPr/>
          <p:nvPr/>
        </p:nvSpPr>
        <p:spPr>
          <a:xfrm flipH="1">
            <a:off x="2488450" y="2470850"/>
            <a:ext cx="253750" cy="318098"/>
          </a:xfrm>
          <a:custGeom>
            <a:rect b="b" l="l" r="r" t="t"/>
            <a:pathLst>
              <a:path extrusionOk="0" h="23424" w="10150">
                <a:moveTo>
                  <a:pt x="10150" y="0"/>
                </a:moveTo>
                <a:lnTo>
                  <a:pt x="0" y="0"/>
                </a:lnTo>
                <a:lnTo>
                  <a:pt x="0" y="23424"/>
                </a:lnTo>
                <a:lnTo>
                  <a:pt x="9369" y="23424"/>
                </a:lnTo>
              </a:path>
            </a:pathLst>
          </a:custGeom>
          <a:noFill/>
          <a:ln cap="flat" cmpd="sng" w="9525">
            <a:solidFill>
              <a:srgbClr val="FF0000"/>
            </a:solidFill>
            <a:prstDash val="solid"/>
            <a:round/>
            <a:headEnd len="med" w="med" type="none"/>
            <a:tailEnd len="med" w="med" type="triangl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Heap Vulnerabilities</a:t>
            </a:r>
            <a:endParaRPr/>
          </a:p>
        </p:txBody>
      </p:sp>
      <p:sp>
        <p:nvSpPr>
          <p:cNvPr id="276" name="Google Shape;276;p3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Heap overflow</a:t>
            </a:r>
            <a:endParaRPr/>
          </a:p>
          <a:p>
            <a:pPr indent="-317500" lvl="1" marL="914400" rtl="0" algn="l">
              <a:spcBef>
                <a:spcPts val="0"/>
              </a:spcBef>
              <a:spcAft>
                <a:spcPts val="0"/>
              </a:spcAft>
              <a:buSzPts val="1400"/>
              <a:buChar char="○"/>
            </a:pPr>
            <a:r>
              <a:rPr lang="en"/>
              <a:t>Objects are allocated in the heap (using </a:t>
            </a:r>
            <a:r>
              <a:rPr b="1" lang="en">
                <a:latin typeface="Courier New"/>
                <a:ea typeface="Courier New"/>
                <a:cs typeface="Courier New"/>
                <a:sym typeface="Courier New"/>
              </a:rPr>
              <a:t>malloc</a:t>
            </a:r>
            <a:r>
              <a:rPr lang="en"/>
              <a:t> in C or </a:t>
            </a:r>
            <a:r>
              <a:rPr b="1" lang="en">
                <a:latin typeface="Courier New"/>
                <a:ea typeface="Courier New"/>
                <a:cs typeface="Courier New"/>
                <a:sym typeface="Courier New"/>
              </a:rPr>
              <a:t>new</a:t>
            </a:r>
            <a:r>
              <a:rPr lang="en"/>
              <a:t> in C++)</a:t>
            </a:r>
            <a:endParaRPr/>
          </a:p>
          <a:p>
            <a:pPr indent="-317500" lvl="1" marL="914400" rtl="0" algn="l">
              <a:spcBef>
                <a:spcPts val="0"/>
              </a:spcBef>
              <a:spcAft>
                <a:spcPts val="0"/>
              </a:spcAft>
              <a:buSzPts val="1400"/>
              <a:buChar char="○"/>
            </a:pPr>
            <a:r>
              <a:rPr lang="en"/>
              <a:t>A write to a buffer in the heap is not checked</a:t>
            </a:r>
            <a:endParaRPr/>
          </a:p>
          <a:p>
            <a:pPr indent="-317500" lvl="1" marL="914400" rtl="0" algn="l">
              <a:spcBef>
                <a:spcPts val="0"/>
              </a:spcBef>
              <a:spcAft>
                <a:spcPts val="0"/>
              </a:spcAft>
              <a:buSzPts val="1400"/>
              <a:buChar char="○"/>
            </a:pPr>
            <a:r>
              <a:rPr lang="en"/>
              <a:t>The attacker overflows the buffer and overwrites the vtable pointer of the next object to point to a malicious vtable, with pointers to malicious code</a:t>
            </a:r>
            <a:endParaRPr/>
          </a:p>
          <a:p>
            <a:pPr indent="-317500" lvl="1" marL="914400" rtl="0" algn="l">
              <a:spcBef>
                <a:spcPts val="0"/>
              </a:spcBef>
              <a:spcAft>
                <a:spcPts val="0"/>
              </a:spcAft>
              <a:buSzPts val="1400"/>
              <a:buChar char="○"/>
            </a:pPr>
            <a:r>
              <a:rPr lang="en"/>
              <a:t>The next object’s function is called, accessing the vtable pointer</a:t>
            </a:r>
            <a:endParaRPr/>
          </a:p>
          <a:p>
            <a:pPr indent="-342900" lvl="0" marL="457200" rtl="0" algn="l">
              <a:spcBef>
                <a:spcPts val="0"/>
              </a:spcBef>
              <a:spcAft>
                <a:spcPts val="0"/>
              </a:spcAft>
              <a:buSzPts val="1800"/>
              <a:buChar char="●"/>
            </a:pPr>
            <a:r>
              <a:rPr lang="en"/>
              <a:t>Use-after-free</a:t>
            </a:r>
            <a:endParaRPr/>
          </a:p>
          <a:p>
            <a:pPr indent="-317500" lvl="1" marL="914400" rtl="0" algn="l">
              <a:spcBef>
                <a:spcPts val="0"/>
              </a:spcBef>
              <a:spcAft>
                <a:spcPts val="0"/>
              </a:spcAft>
              <a:buSzPts val="1400"/>
              <a:buChar char="○"/>
            </a:pPr>
            <a:r>
              <a:rPr lang="en"/>
              <a:t>An object is deallocated too early (using </a:t>
            </a:r>
            <a:r>
              <a:rPr b="1" lang="en">
                <a:latin typeface="Courier New"/>
                <a:ea typeface="Courier New"/>
                <a:cs typeface="Courier New"/>
                <a:sym typeface="Courier New"/>
              </a:rPr>
              <a:t>free</a:t>
            </a:r>
            <a:r>
              <a:rPr lang="en"/>
              <a:t> in C or </a:t>
            </a:r>
            <a:r>
              <a:rPr b="1" lang="en">
                <a:latin typeface="Courier New"/>
                <a:ea typeface="Courier New"/>
                <a:cs typeface="Courier New"/>
                <a:sym typeface="Courier New"/>
              </a:rPr>
              <a:t>delete</a:t>
            </a:r>
            <a:r>
              <a:rPr lang="en"/>
              <a:t> in C++)</a:t>
            </a:r>
            <a:endParaRPr/>
          </a:p>
          <a:p>
            <a:pPr indent="-317500" lvl="1" marL="914400" rtl="0" algn="l">
              <a:spcBef>
                <a:spcPts val="0"/>
              </a:spcBef>
              <a:spcAft>
                <a:spcPts val="0"/>
              </a:spcAft>
              <a:buSzPts val="1400"/>
              <a:buChar char="○"/>
            </a:pPr>
            <a:r>
              <a:rPr lang="en"/>
              <a:t>The attacker allocates memory, which returns the memory freed by the object</a:t>
            </a:r>
            <a:endParaRPr/>
          </a:p>
          <a:p>
            <a:pPr indent="-317500" lvl="1" marL="914400" rtl="0" algn="l">
              <a:spcBef>
                <a:spcPts val="0"/>
              </a:spcBef>
              <a:spcAft>
                <a:spcPts val="0"/>
              </a:spcAft>
              <a:buSzPts val="1400"/>
              <a:buChar char="○"/>
            </a:pPr>
            <a:r>
              <a:rPr lang="en"/>
              <a:t>The attacker overwrites a vtable pointer under the attacker’s control to point to a malicious vtable, with pointers to malicious code</a:t>
            </a:r>
            <a:endParaRPr/>
          </a:p>
          <a:p>
            <a:pPr indent="-317500" lvl="1" marL="914400" rtl="0" algn="l">
              <a:spcBef>
                <a:spcPts val="0"/>
              </a:spcBef>
              <a:spcAft>
                <a:spcPts val="0"/>
              </a:spcAft>
              <a:buSzPts val="1400"/>
              <a:buChar char="○"/>
            </a:pPr>
            <a:r>
              <a:rPr lang="en"/>
              <a:t>The deallocated object’s function is called, accessing the vtable pointer</a:t>
            </a:r>
            <a:endParaRPr/>
          </a:p>
        </p:txBody>
      </p:sp>
      <p:sp>
        <p:nvSpPr>
          <p:cNvPr id="277" name="Google Shape;27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b="44093" l="72190" r="11724" t="33595"/>
          <a:stretch/>
        </p:blipFill>
        <p:spPr>
          <a:xfrm>
            <a:off x="0" y="1138650"/>
            <a:ext cx="9144000" cy="4004850"/>
          </a:xfrm>
          <a:prstGeom prst="rect">
            <a:avLst/>
          </a:prstGeom>
          <a:noFill/>
          <a:ln>
            <a:noFill/>
          </a:ln>
        </p:spPr>
      </p:pic>
      <p:sp>
        <p:nvSpPr>
          <p:cNvPr id="80" name="Google Shape;80;p1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81" name="Google Shape;81;p18"/>
          <p:cNvSpPr txBox="1"/>
          <p:nvPr>
            <p:ph idx="1" type="body"/>
          </p:nvPr>
        </p:nvSpPr>
        <p:spPr>
          <a:xfrm>
            <a:off x="198500" y="1246825"/>
            <a:ext cx="36807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Project 1 has been released</a:t>
            </a:r>
            <a:endParaRPr/>
          </a:p>
          <a:p>
            <a:pPr indent="-317500" lvl="1" marL="914400" rtl="0" algn="l">
              <a:spcBef>
                <a:spcPts val="0"/>
              </a:spcBef>
              <a:spcAft>
                <a:spcPts val="0"/>
              </a:spcAft>
              <a:buSzPts val="1400"/>
              <a:buChar char="○"/>
            </a:pPr>
            <a:r>
              <a:rPr lang="en"/>
              <a:t>The checkpoint (Q1–Q4) are due Friday, September 16th at 11:59 PM PT</a:t>
            </a:r>
            <a:endParaRPr/>
          </a:p>
          <a:p>
            <a:pPr indent="-317500" lvl="1" marL="914400" rtl="0" algn="l">
              <a:spcBef>
                <a:spcPts val="0"/>
              </a:spcBef>
              <a:spcAft>
                <a:spcPts val="0"/>
              </a:spcAft>
              <a:buSzPts val="1400"/>
              <a:buChar char="○"/>
            </a:pPr>
            <a:r>
              <a:rPr lang="en"/>
              <a:t>The full project (Q1–Q7 plus write-up) are due Friday, September 30th at 11:59 PM PT</a:t>
            </a:r>
            <a:endParaRPr/>
          </a:p>
          <a:p>
            <a:pPr indent="-342900" lvl="0" marL="457200" rtl="0" algn="l">
              <a:spcBef>
                <a:spcPts val="0"/>
              </a:spcBef>
              <a:spcAft>
                <a:spcPts val="0"/>
              </a:spcAft>
              <a:buSzPts val="1800"/>
              <a:buChar char="●"/>
            </a:pPr>
            <a:r>
              <a:rPr lang="en"/>
              <a:t>See calendar for latest discussion and OH schedule</a:t>
            </a:r>
            <a:endParaRPr/>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a:blip r:embed="rId3">
            <a:alphaModFix/>
          </a:blip>
          <a:stretch>
            <a:fillRect/>
          </a:stretch>
        </p:blipFill>
        <p:spPr>
          <a:xfrm>
            <a:off x="4390975" y="1138650"/>
            <a:ext cx="4004824" cy="4004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25 Most Dangerous Software Weaknesses (2020)</a:t>
            </a:r>
            <a:endParaRPr/>
          </a:p>
        </p:txBody>
      </p:sp>
      <p:sp>
        <p:nvSpPr>
          <p:cNvPr id="283" name="Google Shape;28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6"/>
          <p:cNvPicPr preferRelativeResize="0"/>
          <p:nvPr/>
        </p:nvPicPr>
        <p:blipFill rotWithShape="1">
          <a:blip r:embed="rId3">
            <a:alphaModFix/>
          </a:blip>
          <a:srcRect b="0" l="46771" r="0" t="0"/>
          <a:stretch/>
        </p:blipFill>
        <p:spPr>
          <a:xfrm>
            <a:off x="2075" y="4439225"/>
            <a:ext cx="374875" cy="704275"/>
          </a:xfrm>
          <a:prstGeom prst="rect">
            <a:avLst/>
          </a:prstGeom>
          <a:noFill/>
          <a:ln>
            <a:noFill/>
          </a:ln>
        </p:spPr>
      </p:pic>
      <p:graphicFrame>
        <p:nvGraphicFramePr>
          <p:cNvPr id="285" name="Google Shape;285;p36"/>
          <p:cNvGraphicFramePr/>
          <p:nvPr/>
        </p:nvGraphicFramePr>
        <p:xfrm>
          <a:off x="717100" y="1239875"/>
          <a:ext cx="3000000" cy="3000000"/>
        </p:xfrm>
        <a:graphic>
          <a:graphicData uri="http://schemas.openxmlformats.org/drawingml/2006/table">
            <a:tbl>
              <a:tblPr>
                <a:noFill/>
                <a:tableStyleId>{62F73D15-DB67-4AF8-8615-83DD051177EF}</a:tableStyleId>
              </a:tblPr>
              <a:tblGrid>
                <a:gridCol w="535825"/>
                <a:gridCol w="779400"/>
                <a:gridCol w="5653200"/>
                <a:gridCol w="746075"/>
              </a:tblGrid>
              <a:tr h="213425">
                <a:tc>
                  <a:txBody>
                    <a:bodyPr/>
                    <a:lstStyle/>
                    <a:p>
                      <a:pPr indent="0" lvl="0" marL="0" rtl="0" algn="ctr">
                        <a:lnSpc>
                          <a:spcPct val="100000"/>
                        </a:lnSpc>
                        <a:spcBef>
                          <a:spcPts val="0"/>
                        </a:spcBef>
                        <a:spcAft>
                          <a:spcPts val="0"/>
                        </a:spcAft>
                        <a:buNone/>
                      </a:pPr>
                      <a:r>
                        <a:rPr b="1" lang="en" sz="1000"/>
                        <a:t>Rank</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b="1" lang="en" sz="1000"/>
                        <a:t>ID</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b="1" lang="en" sz="1000"/>
                        <a:t>Name</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b="1" lang="en" sz="1000"/>
                        <a:t>Score</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120675">
                <a:tc>
                  <a:txBody>
                    <a:bodyPr/>
                    <a:lstStyle/>
                    <a:p>
                      <a:pPr indent="0" lvl="0" marL="0" rtl="0" algn="ctr">
                        <a:lnSpc>
                          <a:spcPct val="100000"/>
                        </a:lnSpc>
                        <a:spcBef>
                          <a:spcPts val="0"/>
                        </a:spcBef>
                        <a:spcAft>
                          <a:spcPts val="0"/>
                        </a:spcAft>
                        <a:buNone/>
                      </a:pPr>
                      <a:r>
                        <a:rPr b="1" lang="en" sz="1000"/>
                        <a:t>[1]</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4">
                            <a:extLst>
                              <a:ext uri="{A12FA001-AC4F-418D-AE19-62706E023703}">
                                <ahyp:hlinkClr val="tx"/>
                              </a:ext>
                            </a:extLst>
                          </a:hlinkClick>
                        </a:rPr>
                        <a:t>CWE-79</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Neutralization of Input During Web Page Generation ('Cross-site Scripting')</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46.82</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110825">
                <a:tc>
                  <a:txBody>
                    <a:bodyPr/>
                    <a:lstStyle/>
                    <a:p>
                      <a:pPr indent="0" lvl="0" marL="0" rtl="0" algn="ctr">
                        <a:lnSpc>
                          <a:spcPct val="100000"/>
                        </a:lnSpc>
                        <a:spcBef>
                          <a:spcPts val="0"/>
                        </a:spcBef>
                        <a:spcAft>
                          <a:spcPts val="0"/>
                        </a:spcAft>
                        <a:buNone/>
                      </a:pPr>
                      <a:r>
                        <a:rPr b="1" lang="en" sz="1000"/>
                        <a:t>[2]</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5">
                            <a:extLst>
                              <a:ext uri="{A12FA001-AC4F-418D-AE19-62706E023703}">
                                <ahyp:hlinkClr val="tx"/>
                              </a:ext>
                            </a:extLst>
                          </a:hlinkClick>
                        </a:rPr>
                        <a:t>CWE-787</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a:t>Out-of-bounds Write</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00000"/>
                        </a:lnSpc>
                        <a:spcBef>
                          <a:spcPts val="0"/>
                        </a:spcBef>
                        <a:spcAft>
                          <a:spcPts val="0"/>
                        </a:spcAft>
                        <a:buNone/>
                      </a:pPr>
                      <a:r>
                        <a:rPr lang="en" sz="1000"/>
                        <a:t>46.17</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13425">
                <a:tc>
                  <a:txBody>
                    <a:bodyPr/>
                    <a:lstStyle/>
                    <a:p>
                      <a:pPr indent="0" lvl="0" marL="0" rtl="0" algn="ctr">
                        <a:lnSpc>
                          <a:spcPct val="100000"/>
                        </a:lnSpc>
                        <a:spcBef>
                          <a:spcPts val="0"/>
                        </a:spcBef>
                        <a:spcAft>
                          <a:spcPts val="0"/>
                        </a:spcAft>
                        <a:buNone/>
                      </a:pPr>
                      <a:r>
                        <a:rPr b="1" lang="en" sz="1000"/>
                        <a:t>[3]</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6">
                            <a:extLst>
                              <a:ext uri="{A12FA001-AC4F-418D-AE19-62706E023703}">
                                <ahyp:hlinkClr val="tx"/>
                              </a:ext>
                            </a:extLst>
                          </a:hlinkClick>
                        </a:rPr>
                        <a:t>CWE-20</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Input Validation</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33.47</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[4]</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7">
                            <a:extLst>
                              <a:ext uri="{A12FA001-AC4F-418D-AE19-62706E023703}">
                                <ahyp:hlinkClr val="tx"/>
                              </a:ext>
                            </a:extLst>
                          </a:hlinkClick>
                        </a:rPr>
                        <a:t>CWE-125</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a:t>Out-of-bounds Read</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00000"/>
                        </a:lnSpc>
                        <a:spcBef>
                          <a:spcPts val="0"/>
                        </a:spcBef>
                        <a:spcAft>
                          <a:spcPts val="0"/>
                        </a:spcAft>
                        <a:buNone/>
                      </a:pPr>
                      <a:r>
                        <a:rPr lang="en" sz="1000"/>
                        <a:t>26.50</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13425">
                <a:tc>
                  <a:txBody>
                    <a:bodyPr/>
                    <a:lstStyle/>
                    <a:p>
                      <a:pPr indent="0" lvl="0" marL="0" rtl="0" algn="ctr">
                        <a:lnSpc>
                          <a:spcPct val="100000"/>
                        </a:lnSpc>
                        <a:spcBef>
                          <a:spcPts val="0"/>
                        </a:spcBef>
                        <a:spcAft>
                          <a:spcPts val="0"/>
                        </a:spcAft>
                        <a:buNone/>
                      </a:pPr>
                      <a:r>
                        <a:rPr b="1" lang="en" sz="1000"/>
                        <a:t>[5]</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8">
                            <a:extLst>
                              <a:ext uri="{A12FA001-AC4F-418D-AE19-62706E023703}">
                                <ahyp:hlinkClr val="tx"/>
                              </a:ext>
                            </a:extLst>
                          </a:hlinkClick>
                        </a:rPr>
                        <a:t>CWE-119</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Restriction of Operations within the Bounds of a Memory Buffer</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23.73</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02750">
                <a:tc>
                  <a:txBody>
                    <a:bodyPr/>
                    <a:lstStyle/>
                    <a:p>
                      <a:pPr indent="0" lvl="0" marL="0" rtl="0" algn="ctr">
                        <a:lnSpc>
                          <a:spcPct val="100000"/>
                        </a:lnSpc>
                        <a:spcBef>
                          <a:spcPts val="0"/>
                        </a:spcBef>
                        <a:spcAft>
                          <a:spcPts val="0"/>
                        </a:spcAft>
                        <a:buNone/>
                      </a:pPr>
                      <a:r>
                        <a:rPr b="1" lang="en" sz="1000"/>
                        <a:t>[6]</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9">
                            <a:extLst>
                              <a:ext uri="{A12FA001-AC4F-418D-AE19-62706E023703}">
                                <ahyp:hlinkClr val="tx"/>
                              </a:ext>
                            </a:extLst>
                          </a:hlinkClick>
                        </a:rPr>
                        <a:t>CWE-89</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Neutralization of Special Elements used in an SQL Command ('SQL Injection')</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20.69</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[7]</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0">
                            <a:extLst>
                              <a:ext uri="{A12FA001-AC4F-418D-AE19-62706E023703}">
                                <ahyp:hlinkClr val="tx"/>
                              </a:ext>
                            </a:extLst>
                          </a:hlinkClick>
                        </a:rPr>
                        <a:t>CWE-200</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Exposure of Sensitive Information to an Unauthorized Actor</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19.16</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[8]</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1">
                            <a:extLst>
                              <a:ext uri="{A12FA001-AC4F-418D-AE19-62706E023703}">
                                <ahyp:hlinkClr val="tx"/>
                              </a:ext>
                            </a:extLst>
                          </a:hlinkClick>
                        </a:rPr>
                        <a:t>CWE-416</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a:t>Use After Free</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00000"/>
                        </a:lnSpc>
                        <a:spcBef>
                          <a:spcPts val="0"/>
                        </a:spcBef>
                        <a:spcAft>
                          <a:spcPts val="0"/>
                        </a:spcAft>
                        <a:buNone/>
                      </a:pPr>
                      <a:r>
                        <a:rPr lang="en" sz="1000"/>
                        <a:t>18.87</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13425">
                <a:tc>
                  <a:txBody>
                    <a:bodyPr/>
                    <a:lstStyle/>
                    <a:p>
                      <a:pPr indent="0" lvl="0" marL="0" rtl="0" algn="ctr">
                        <a:lnSpc>
                          <a:spcPct val="100000"/>
                        </a:lnSpc>
                        <a:spcBef>
                          <a:spcPts val="0"/>
                        </a:spcBef>
                        <a:spcAft>
                          <a:spcPts val="0"/>
                        </a:spcAft>
                        <a:buNone/>
                      </a:pPr>
                      <a:r>
                        <a:rPr b="1" lang="en" sz="1000"/>
                        <a:t>[9]</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2">
                            <a:extLst>
                              <a:ext uri="{A12FA001-AC4F-418D-AE19-62706E023703}">
                                <ahyp:hlinkClr val="tx"/>
                              </a:ext>
                            </a:extLst>
                          </a:hlinkClick>
                        </a:rPr>
                        <a:t>CWE-352</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Cross-Site Request Forgery (CSRF)</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17.29</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02750">
                <a:tc>
                  <a:txBody>
                    <a:bodyPr/>
                    <a:lstStyle/>
                    <a:p>
                      <a:pPr indent="0" lvl="0" marL="0" rtl="0" algn="ctr">
                        <a:lnSpc>
                          <a:spcPct val="100000"/>
                        </a:lnSpc>
                        <a:spcBef>
                          <a:spcPts val="0"/>
                        </a:spcBef>
                        <a:spcAft>
                          <a:spcPts val="0"/>
                        </a:spcAft>
                        <a:buNone/>
                      </a:pPr>
                      <a:r>
                        <a:rPr b="1" lang="en" sz="1000"/>
                        <a:t>[10]</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3">
                            <a:extLst>
                              <a:ext uri="{A12FA001-AC4F-418D-AE19-62706E023703}">
                                <ahyp:hlinkClr val="tx"/>
                              </a:ext>
                            </a:extLst>
                          </a:hlinkClick>
                        </a:rPr>
                        <a:t>CWE-78</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Neutralization of Special Elements used in an OS Command ('OS Command Injection')</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16.44</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[11]</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4">
                            <a:extLst>
                              <a:ext uri="{A12FA001-AC4F-418D-AE19-62706E023703}">
                                <ahyp:hlinkClr val="tx"/>
                              </a:ext>
                            </a:extLst>
                          </a:hlinkClick>
                        </a:rPr>
                        <a:t>CWE-190</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lnSpc>
                          <a:spcPct val="100000"/>
                        </a:lnSpc>
                        <a:spcBef>
                          <a:spcPts val="0"/>
                        </a:spcBef>
                        <a:spcAft>
                          <a:spcPts val="0"/>
                        </a:spcAft>
                        <a:buNone/>
                      </a:pPr>
                      <a:r>
                        <a:rPr lang="en" sz="1000"/>
                        <a:t>Integer Overflow or Wraparound</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00000"/>
                        </a:lnSpc>
                        <a:spcBef>
                          <a:spcPts val="0"/>
                        </a:spcBef>
                        <a:spcAft>
                          <a:spcPts val="0"/>
                        </a:spcAft>
                        <a:buNone/>
                      </a:pPr>
                      <a:r>
                        <a:rPr lang="en" sz="1000"/>
                        <a:t>15.81</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13425">
                <a:tc>
                  <a:txBody>
                    <a:bodyPr/>
                    <a:lstStyle/>
                    <a:p>
                      <a:pPr indent="0" lvl="0" marL="0" rtl="0" algn="ctr">
                        <a:lnSpc>
                          <a:spcPct val="100000"/>
                        </a:lnSpc>
                        <a:spcBef>
                          <a:spcPts val="0"/>
                        </a:spcBef>
                        <a:spcAft>
                          <a:spcPts val="0"/>
                        </a:spcAft>
                        <a:buNone/>
                      </a:pPr>
                      <a:r>
                        <a:rPr b="1" lang="en" sz="1000"/>
                        <a:t>[12]</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5">
                            <a:extLst>
                              <a:ext uri="{A12FA001-AC4F-418D-AE19-62706E023703}">
                                <ahyp:hlinkClr val="tx"/>
                              </a:ext>
                            </a:extLst>
                          </a:hlinkClick>
                        </a:rPr>
                        <a:t>CWE-22</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Limitation of a Pathname to a Restricted Directory ('Path Traversal')</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13.67</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[13]</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6">
                            <a:extLst>
                              <a:ext uri="{A12FA001-AC4F-418D-AE19-62706E023703}">
                                <ahyp:hlinkClr val="tx"/>
                              </a:ext>
                            </a:extLst>
                          </a:hlinkClick>
                        </a:rPr>
                        <a:t>CWE-476</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NULL Pointer Dereference</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8.35</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[14]</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7">
                            <a:extLst>
                              <a:ext uri="{A12FA001-AC4F-418D-AE19-62706E023703}">
                                <ahyp:hlinkClr val="tx"/>
                              </a:ext>
                            </a:extLst>
                          </a:hlinkClick>
                        </a:rPr>
                        <a:t>CWE-287</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Authentication</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8.17</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[15]</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8">
                            <a:extLst>
                              <a:ext uri="{A12FA001-AC4F-418D-AE19-62706E023703}">
                                <ahyp:hlinkClr val="tx"/>
                              </a:ext>
                            </a:extLst>
                          </a:hlinkClick>
                        </a:rPr>
                        <a:t>CWE-434</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Unrestricted Upload of File with Dangerous Type</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7.38</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[16]</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19">
                            <a:extLst>
                              <a:ext uri="{A12FA001-AC4F-418D-AE19-62706E023703}">
                                <ahyp:hlinkClr val="tx"/>
                              </a:ext>
                            </a:extLst>
                          </a:hlinkClick>
                        </a:rPr>
                        <a:t>CWE-732</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Incorrect Permission Assignment for Critical Resource</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6.95</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r h="213425">
                <a:tc>
                  <a:txBody>
                    <a:bodyPr/>
                    <a:lstStyle/>
                    <a:p>
                      <a:pPr indent="0" lvl="0" marL="0" rtl="0" algn="ctr">
                        <a:lnSpc>
                          <a:spcPct val="100000"/>
                        </a:lnSpc>
                        <a:spcBef>
                          <a:spcPts val="0"/>
                        </a:spcBef>
                        <a:spcAft>
                          <a:spcPts val="0"/>
                        </a:spcAft>
                        <a:buNone/>
                      </a:pPr>
                      <a:r>
                        <a:rPr b="1" lang="en" sz="1000"/>
                        <a:t>[17]</a:t>
                      </a:r>
                      <a:endParaRPr b="1"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u="sng">
                          <a:solidFill>
                            <a:srgbClr val="0097A7"/>
                          </a:solidFill>
                          <a:hlinkClick r:id="rId20">
                            <a:extLst>
                              <a:ext uri="{A12FA001-AC4F-418D-AE19-62706E023703}">
                                <ahyp:hlinkClr val="tx"/>
                              </a:ext>
                            </a:extLst>
                          </a:hlinkClick>
                        </a:rPr>
                        <a:t>CWE-94</a:t>
                      </a:r>
                      <a:endParaRPr sz="1000" u="sng">
                        <a:solidFill>
                          <a:srgbClr val="0097A7"/>
                        </a:solidFill>
                      </a:endParaRPr>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l">
                        <a:lnSpc>
                          <a:spcPct val="100000"/>
                        </a:lnSpc>
                        <a:spcBef>
                          <a:spcPts val="0"/>
                        </a:spcBef>
                        <a:spcAft>
                          <a:spcPts val="0"/>
                        </a:spcAft>
                        <a:buNone/>
                      </a:pPr>
                      <a:r>
                        <a:rPr lang="en" sz="1000"/>
                        <a:t>Improper Control of Generation of Code ('Code Injection')</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c>
                  <a:txBody>
                    <a:bodyPr/>
                    <a:lstStyle/>
                    <a:p>
                      <a:pPr indent="0" lvl="0" marL="0" rtl="0" algn="ctr">
                        <a:lnSpc>
                          <a:spcPct val="100000"/>
                        </a:lnSpc>
                        <a:spcBef>
                          <a:spcPts val="0"/>
                        </a:spcBef>
                        <a:spcAft>
                          <a:spcPts val="0"/>
                        </a:spcAft>
                        <a:buNone/>
                      </a:pPr>
                      <a:r>
                        <a:rPr lang="en" sz="1000"/>
                        <a:t>6.53</a:t>
                      </a:r>
                      <a:endParaRPr sz="1000"/>
                    </a:p>
                  </a:txBody>
                  <a:tcPr marT="27425" marB="27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AF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Writing Robust Exploits</a:t>
            </a:r>
            <a:endParaRPr/>
          </a:p>
        </p:txBody>
      </p:sp>
      <p:sp>
        <p:nvSpPr>
          <p:cNvPr id="291" name="Google Shape;29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NOP Sleds</a:t>
            </a:r>
            <a:endParaRPr/>
          </a:p>
        </p:txBody>
      </p:sp>
      <p:sp>
        <p:nvSpPr>
          <p:cNvPr id="297" name="Google Shape;297;p38"/>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Idea: Instead of having to jump to an exact address, make it “close enough” so that small shifts don’t break your exploit</a:t>
            </a:r>
            <a:endParaRPr/>
          </a:p>
          <a:p>
            <a:pPr indent="-342900" lvl="0" marL="457200" rtl="0" algn="l">
              <a:spcBef>
                <a:spcPts val="0"/>
              </a:spcBef>
              <a:spcAft>
                <a:spcPts val="0"/>
              </a:spcAft>
              <a:buSzPts val="1800"/>
              <a:buChar char="●"/>
            </a:pPr>
            <a:r>
              <a:rPr b="1" lang="en"/>
              <a:t>NOP</a:t>
            </a:r>
            <a:r>
              <a:rPr lang="en"/>
              <a:t>: Short for no-operation or no-op, an instruction that does nothing (except advance the EIP)</a:t>
            </a:r>
            <a:endParaRPr/>
          </a:p>
          <a:p>
            <a:pPr indent="-317500" lvl="1" marL="914400" rtl="0" algn="l">
              <a:spcBef>
                <a:spcPts val="0"/>
              </a:spcBef>
              <a:spcAft>
                <a:spcPts val="0"/>
              </a:spcAft>
              <a:buSzPts val="1400"/>
              <a:buChar char="○"/>
            </a:pPr>
            <a:r>
              <a:rPr lang="en"/>
              <a:t>A real instruction in x86, unlike RISC-V</a:t>
            </a:r>
            <a:endParaRPr/>
          </a:p>
          <a:p>
            <a:pPr indent="-342900" lvl="0" marL="457200" rtl="0" algn="l">
              <a:spcBef>
                <a:spcPts val="0"/>
              </a:spcBef>
              <a:spcAft>
                <a:spcPts val="0"/>
              </a:spcAft>
              <a:buSzPts val="1800"/>
              <a:buChar char="●"/>
            </a:pPr>
            <a:r>
              <a:rPr lang="en"/>
              <a:t>Chaining a long sequence of NOPs means that landing anywhere in the sled will bring you to your shellcode</a:t>
            </a:r>
            <a:endParaRPr/>
          </a:p>
        </p:txBody>
      </p:sp>
      <p:sp>
        <p:nvSpPr>
          <p:cNvPr id="298" name="Google Shape;29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7094250" y="1215625"/>
            <a:ext cx="1378200" cy="3828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solidFill>
                  <a:schemeClr val="dk1"/>
                </a:solidFill>
                <a:latin typeface="Courier New"/>
                <a:ea typeface="Courier New"/>
                <a:cs typeface="Courier New"/>
                <a:sym typeface="Courier New"/>
              </a:rPr>
            </a:br>
            <a:r>
              <a:rPr b="1" lang="en" sz="900">
                <a:solidFill>
                  <a:schemeClr val="dk1"/>
                </a:solidFill>
                <a:latin typeface="Courier New"/>
                <a:ea typeface="Courier New"/>
                <a:cs typeface="Courier New"/>
                <a:sym typeface="Courier New"/>
              </a:rPr>
              <a:t>nop</a:t>
            </a:r>
            <a:br>
              <a:rPr b="1" lang="en" sz="900">
                <a:latin typeface="Courier New"/>
                <a:ea typeface="Courier New"/>
                <a:cs typeface="Courier New"/>
                <a:sym typeface="Courier New"/>
              </a:rPr>
            </a:br>
            <a:r>
              <a:rPr b="1" lang="en" sz="900">
                <a:latin typeface="Courier New"/>
                <a:ea typeface="Courier New"/>
                <a:cs typeface="Courier New"/>
                <a:sym typeface="Courier New"/>
              </a:rPr>
              <a:t>xor %eax, %eax</a:t>
            </a:r>
            <a:br>
              <a:rPr b="1" lang="en" sz="900">
                <a:latin typeface="Courier New"/>
                <a:ea typeface="Courier New"/>
                <a:cs typeface="Courier New"/>
                <a:sym typeface="Courier New"/>
              </a:rPr>
            </a:br>
            <a:r>
              <a:rPr b="1" lang="en" sz="900">
                <a:latin typeface="Courier New"/>
                <a:ea typeface="Courier New"/>
                <a:cs typeface="Courier New"/>
                <a:sym typeface="Courier New"/>
              </a:rPr>
              <a:t>push %eax</a:t>
            </a:r>
            <a:br>
              <a:rPr b="1" lang="en" sz="900">
                <a:latin typeface="Courier New"/>
                <a:ea typeface="Courier New"/>
                <a:cs typeface="Courier New"/>
                <a:sym typeface="Courier New"/>
              </a:rPr>
            </a:br>
            <a:r>
              <a:rPr b="1" lang="en" sz="900">
                <a:latin typeface="Courier New"/>
                <a:ea typeface="Courier New"/>
                <a:cs typeface="Courier New"/>
                <a:sym typeface="Courier New"/>
              </a:rPr>
              <a:t>push $0x68732f2f</a:t>
            </a:r>
            <a:br>
              <a:rPr b="1" lang="en" sz="900">
                <a:latin typeface="Courier New"/>
                <a:ea typeface="Courier New"/>
                <a:cs typeface="Courier New"/>
                <a:sym typeface="Courier New"/>
              </a:rPr>
            </a:br>
            <a:r>
              <a:rPr b="1" lang="en" sz="900">
                <a:latin typeface="Courier New"/>
                <a:ea typeface="Courier New"/>
                <a:cs typeface="Courier New"/>
                <a:sym typeface="Courier New"/>
              </a:rPr>
              <a:t>push $0x6e69622f</a:t>
            </a:r>
            <a:br>
              <a:rPr b="1" lang="en" sz="900">
                <a:latin typeface="Courier New"/>
                <a:ea typeface="Courier New"/>
                <a:cs typeface="Courier New"/>
                <a:sym typeface="Courier New"/>
              </a:rPr>
            </a:br>
            <a:r>
              <a:rPr b="1" lang="en" sz="900">
                <a:latin typeface="Courier New"/>
                <a:ea typeface="Courier New"/>
                <a:cs typeface="Courier New"/>
                <a:sym typeface="Courier New"/>
              </a:rPr>
              <a:t>mov %esp, %ebx</a:t>
            </a:r>
            <a:br>
              <a:rPr b="1" lang="en" sz="900">
                <a:latin typeface="Courier New"/>
                <a:ea typeface="Courier New"/>
                <a:cs typeface="Courier New"/>
                <a:sym typeface="Courier New"/>
              </a:rPr>
            </a:br>
            <a:r>
              <a:rPr b="1" lang="en" sz="900">
                <a:latin typeface="Courier New"/>
                <a:ea typeface="Courier New"/>
                <a:cs typeface="Courier New"/>
                <a:sym typeface="Courier New"/>
              </a:rPr>
              <a:t>mov %eax, %ecx</a:t>
            </a:r>
            <a:br>
              <a:rPr b="1" lang="en" sz="900">
                <a:latin typeface="Courier New"/>
                <a:ea typeface="Courier New"/>
                <a:cs typeface="Courier New"/>
                <a:sym typeface="Courier New"/>
              </a:rPr>
            </a:br>
            <a:r>
              <a:rPr b="1" lang="en" sz="900">
                <a:latin typeface="Courier New"/>
                <a:ea typeface="Courier New"/>
                <a:cs typeface="Courier New"/>
                <a:sym typeface="Courier New"/>
              </a:rPr>
              <a:t>mov %eax, %edx</a:t>
            </a:r>
            <a:br>
              <a:rPr b="1" lang="en" sz="900">
                <a:latin typeface="Courier New"/>
                <a:ea typeface="Courier New"/>
                <a:cs typeface="Courier New"/>
                <a:sym typeface="Courier New"/>
              </a:rPr>
            </a:br>
            <a:r>
              <a:rPr b="1" lang="en" sz="900">
                <a:latin typeface="Courier New"/>
                <a:ea typeface="Courier New"/>
                <a:cs typeface="Courier New"/>
                <a:sym typeface="Courier New"/>
              </a:rPr>
              <a:t>mov $0xb, %al</a:t>
            </a:r>
            <a:br>
              <a:rPr b="1" lang="en" sz="900">
                <a:latin typeface="Courier New"/>
                <a:ea typeface="Courier New"/>
                <a:cs typeface="Courier New"/>
                <a:sym typeface="Courier New"/>
              </a:rPr>
            </a:br>
            <a:r>
              <a:rPr b="1" lang="en" sz="900">
                <a:latin typeface="Courier New"/>
                <a:ea typeface="Courier New"/>
                <a:cs typeface="Courier New"/>
                <a:sym typeface="Courier New"/>
              </a:rPr>
              <a:t>int $0x80</a:t>
            </a:r>
            <a:endParaRPr b="1" sz="900">
              <a:latin typeface="Courier New"/>
              <a:ea typeface="Courier New"/>
              <a:cs typeface="Courier New"/>
              <a:sym typeface="Courier New"/>
            </a:endParaRPr>
          </a:p>
        </p:txBody>
      </p:sp>
      <p:cxnSp>
        <p:nvCxnSpPr>
          <p:cNvPr id="300" name="Google Shape;300;p38"/>
          <p:cNvCxnSpPr/>
          <p:nvPr/>
        </p:nvCxnSpPr>
        <p:spPr>
          <a:xfrm>
            <a:off x="7936950" y="1293275"/>
            <a:ext cx="0" cy="217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Memory Safety Vulnerabilities</a:t>
            </a:r>
            <a:endParaRPr/>
          </a:p>
        </p:txBody>
      </p:sp>
      <p:sp>
        <p:nvSpPr>
          <p:cNvPr id="306" name="Google Shape;306;p3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Buffer overflows</a:t>
            </a:r>
            <a:r>
              <a:rPr lang="en"/>
              <a:t>: An attacker overwrites unintended parts of memory</a:t>
            </a:r>
            <a:endParaRPr/>
          </a:p>
          <a:p>
            <a:pPr indent="-317500" lvl="1" marL="914400" rtl="0" algn="l">
              <a:spcBef>
                <a:spcPts val="0"/>
              </a:spcBef>
              <a:spcAft>
                <a:spcPts val="0"/>
              </a:spcAft>
              <a:buSzPts val="1400"/>
              <a:buChar char="○"/>
            </a:pPr>
            <a:r>
              <a:rPr b="1" lang="en"/>
              <a:t>Stack smashing</a:t>
            </a:r>
            <a:r>
              <a:rPr lang="en"/>
              <a:t>: An attacker overwrites saved registers on the stack</a:t>
            </a:r>
            <a:endParaRPr/>
          </a:p>
          <a:p>
            <a:pPr indent="-317500" lvl="1" marL="914400" rtl="0" algn="l">
              <a:spcBef>
                <a:spcPts val="0"/>
              </a:spcBef>
              <a:spcAft>
                <a:spcPts val="0"/>
              </a:spcAft>
              <a:buSzPts val="1400"/>
              <a:buChar char="○"/>
            </a:pPr>
            <a:r>
              <a:rPr b="1" lang="en"/>
              <a:t>Memory-safe code</a:t>
            </a:r>
            <a:r>
              <a:rPr lang="en"/>
              <a:t>: Fixing code to avoid buffer overflows</a:t>
            </a:r>
            <a:endParaRPr/>
          </a:p>
          <a:p>
            <a:pPr indent="-342900" lvl="0" marL="457200" rtl="0" algn="l">
              <a:spcBef>
                <a:spcPts val="0"/>
              </a:spcBef>
              <a:spcAft>
                <a:spcPts val="0"/>
              </a:spcAft>
              <a:buSzPts val="1800"/>
              <a:buChar char="●"/>
            </a:pPr>
            <a:r>
              <a:rPr b="1" lang="en"/>
              <a:t>Integer memory safety vulnerabilities</a:t>
            </a:r>
            <a:r>
              <a:rPr lang="en"/>
              <a:t>: An attacker exploits how integers are represented in C memory</a:t>
            </a:r>
            <a:endParaRPr/>
          </a:p>
          <a:p>
            <a:pPr indent="-342900" lvl="0" marL="457200" rtl="0" algn="l">
              <a:spcBef>
                <a:spcPts val="0"/>
              </a:spcBef>
              <a:spcAft>
                <a:spcPts val="0"/>
              </a:spcAft>
              <a:buSzPts val="1800"/>
              <a:buChar char="●"/>
            </a:pPr>
            <a:r>
              <a:rPr b="1" lang="en"/>
              <a:t>Format string vulnerabilities</a:t>
            </a:r>
            <a:r>
              <a:rPr lang="en"/>
              <a:t>: An attacker exploits the arguments to printf</a:t>
            </a:r>
            <a:endParaRPr/>
          </a:p>
          <a:p>
            <a:pPr indent="-342900" lvl="0" marL="457200" rtl="0" algn="l">
              <a:spcBef>
                <a:spcPts val="0"/>
              </a:spcBef>
              <a:spcAft>
                <a:spcPts val="0"/>
              </a:spcAft>
              <a:buSzPts val="1800"/>
              <a:buChar char="●"/>
            </a:pPr>
            <a:r>
              <a:rPr b="1" lang="en"/>
              <a:t>Heap vulnerabilities</a:t>
            </a:r>
            <a:r>
              <a:rPr lang="en"/>
              <a:t>: An attacker exploits the heap layout</a:t>
            </a:r>
            <a:endParaRPr/>
          </a:p>
          <a:p>
            <a:pPr indent="-342900" lvl="0" marL="457200" rtl="0" algn="l">
              <a:spcBef>
                <a:spcPts val="0"/>
              </a:spcBef>
              <a:spcAft>
                <a:spcPts val="0"/>
              </a:spcAft>
              <a:buSzPts val="1800"/>
              <a:buChar char="●"/>
            </a:pPr>
            <a:r>
              <a:rPr b="1" lang="en"/>
              <a:t>Serialization vulnerabilities</a:t>
            </a:r>
            <a:r>
              <a:rPr lang="en"/>
              <a:t>: An attacker provides a malicious object to be deserialized</a:t>
            </a:r>
            <a:endParaRPr/>
          </a:p>
          <a:p>
            <a:pPr indent="-342900" lvl="0" marL="457200" rtl="0" algn="l">
              <a:spcBef>
                <a:spcPts val="0"/>
              </a:spcBef>
              <a:spcAft>
                <a:spcPts val="0"/>
              </a:spcAft>
              <a:buSzPts val="1800"/>
              <a:buChar char="●"/>
            </a:pPr>
            <a:r>
              <a:rPr b="1" lang="en"/>
              <a:t>Writing robust exploits</a:t>
            </a:r>
            <a:r>
              <a:rPr lang="en"/>
              <a:t>: Making exploits work in different environments</a:t>
            </a:r>
            <a:endParaRPr b="1"/>
          </a:p>
          <a:p>
            <a:pPr indent="-342900" lvl="0" marL="457200" rtl="0" algn="l">
              <a:spcBef>
                <a:spcPts val="0"/>
              </a:spcBef>
              <a:spcAft>
                <a:spcPts val="0"/>
              </a:spcAft>
              <a:buSzPts val="1800"/>
              <a:buChar char="●"/>
            </a:pPr>
            <a:r>
              <a:rPr lang="en"/>
              <a:t>Tomorrow: Defending against memory safety vulnerabilities</a:t>
            </a:r>
            <a:endParaRPr/>
          </a:p>
        </p:txBody>
      </p:sp>
      <p:sp>
        <p:nvSpPr>
          <p:cNvPr id="307" name="Google Shape;30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Unit: Cryptography</a:t>
            </a:r>
            <a:endParaRPr/>
          </a:p>
        </p:txBody>
      </p:sp>
      <p:sp>
        <p:nvSpPr>
          <p:cNvPr id="313" name="Google Shape;313;p4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Today: Introduction to Cryptography</a:t>
            </a:r>
            <a:endParaRPr/>
          </a:p>
          <a:p>
            <a:pPr indent="-317500" lvl="1" marL="914400" rtl="0" algn="l">
              <a:spcBef>
                <a:spcPts val="0"/>
              </a:spcBef>
              <a:spcAft>
                <a:spcPts val="0"/>
              </a:spcAft>
              <a:buSzPts val="1400"/>
              <a:buChar char="○"/>
            </a:pPr>
            <a:r>
              <a:rPr lang="en"/>
              <a:t>What is cryptography?</a:t>
            </a:r>
            <a:endParaRPr/>
          </a:p>
          <a:p>
            <a:pPr indent="-317500" lvl="1" marL="914400" rtl="0" algn="l">
              <a:spcBef>
                <a:spcPts val="0"/>
              </a:spcBef>
              <a:spcAft>
                <a:spcPts val="0"/>
              </a:spcAft>
              <a:buSzPts val="1400"/>
              <a:buChar char="○"/>
            </a:pPr>
            <a:r>
              <a:rPr lang="en"/>
              <a:t>Definitions</a:t>
            </a:r>
            <a:endParaRPr/>
          </a:p>
          <a:p>
            <a:pPr indent="-317500" lvl="1" marL="914400" rtl="0" algn="l">
              <a:spcBef>
                <a:spcPts val="0"/>
              </a:spcBef>
              <a:spcAft>
                <a:spcPts val="0"/>
              </a:spcAft>
              <a:buSzPts val="1400"/>
              <a:buChar char="○"/>
            </a:pPr>
            <a:r>
              <a:rPr lang="en"/>
              <a:t>A brief history of cryptography</a:t>
            </a:r>
            <a:endParaRPr/>
          </a:p>
          <a:p>
            <a:pPr indent="-317500" lvl="1" marL="914400" rtl="0" algn="l">
              <a:spcBef>
                <a:spcPts val="0"/>
              </a:spcBef>
              <a:spcAft>
                <a:spcPts val="0"/>
              </a:spcAft>
              <a:buSzPts val="1400"/>
              <a:buChar char="○"/>
            </a:pPr>
            <a:r>
              <a:rPr lang="en"/>
              <a:t>IND-CPA security</a:t>
            </a:r>
            <a:endParaRPr/>
          </a:p>
          <a:p>
            <a:pPr indent="-317500" lvl="1" marL="914400" rtl="0" algn="l">
              <a:spcBef>
                <a:spcPts val="0"/>
              </a:spcBef>
              <a:spcAft>
                <a:spcPts val="0"/>
              </a:spcAft>
              <a:buSzPts val="1400"/>
              <a:buChar char="○"/>
            </a:pPr>
            <a:r>
              <a:rPr lang="en"/>
              <a:t>One-time pads</a:t>
            </a:r>
            <a:endParaRPr/>
          </a:p>
        </p:txBody>
      </p:sp>
      <p:sp>
        <p:nvSpPr>
          <p:cNvPr id="314" name="Google Shape;31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cryptography?</a:t>
            </a:r>
            <a:endParaRPr/>
          </a:p>
        </p:txBody>
      </p:sp>
      <p:sp>
        <p:nvSpPr>
          <p:cNvPr id="320" name="Google Shape;32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1"/>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5.1</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cryptography?</a:t>
            </a:r>
            <a:endParaRPr/>
          </a:p>
        </p:txBody>
      </p:sp>
      <p:sp>
        <p:nvSpPr>
          <p:cNvPr id="327" name="Google Shape;327;p4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Older definition: The study of secure communication over insecure channels</a:t>
            </a:r>
            <a:endParaRPr/>
          </a:p>
          <a:p>
            <a:pPr indent="-342900" lvl="0" marL="457200" rtl="0" algn="l">
              <a:spcBef>
                <a:spcPts val="0"/>
              </a:spcBef>
              <a:spcAft>
                <a:spcPts val="0"/>
              </a:spcAft>
              <a:buSzPts val="1800"/>
              <a:buChar char="●"/>
            </a:pPr>
            <a:r>
              <a:rPr lang="en"/>
              <a:t>Newer definition: Provide rigorous guarantees on the security of data and computation in the presence of an attacker</a:t>
            </a:r>
            <a:endParaRPr/>
          </a:p>
          <a:p>
            <a:pPr indent="-317500" lvl="1" marL="914400" rtl="0" algn="l">
              <a:spcBef>
                <a:spcPts val="0"/>
              </a:spcBef>
              <a:spcAft>
                <a:spcPts val="0"/>
              </a:spcAft>
              <a:buSzPts val="1400"/>
              <a:buChar char="○"/>
            </a:pPr>
            <a:r>
              <a:rPr lang="en"/>
              <a:t>Not just </a:t>
            </a:r>
            <a:r>
              <a:rPr i="1" lang="en"/>
              <a:t>confidentiality</a:t>
            </a:r>
            <a:r>
              <a:rPr lang="en"/>
              <a:t> but also </a:t>
            </a:r>
            <a:r>
              <a:rPr i="1" lang="en"/>
              <a:t>integrity</a:t>
            </a:r>
            <a:r>
              <a:rPr lang="en"/>
              <a:t> and </a:t>
            </a:r>
            <a:r>
              <a:rPr i="1" lang="en"/>
              <a:t>authenticity</a:t>
            </a:r>
            <a:r>
              <a:rPr lang="en"/>
              <a:t> (we’ll see these definitions today)</a:t>
            </a:r>
            <a:endParaRPr/>
          </a:p>
          <a:p>
            <a:pPr indent="-342900" lvl="0" marL="457200" rtl="0" algn="l">
              <a:spcBef>
                <a:spcPts val="0"/>
              </a:spcBef>
              <a:spcAft>
                <a:spcPts val="0"/>
              </a:spcAft>
              <a:buSzPts val="1800"/>
              <a:buChar char="●"/>
            </a:pPr>
            <a:r>
              <a:rPr lang="en"/>
              <a:t>Modern cryptography involves a lot of math</a:t>
            </a:r>
            <a:endParaRPr/>
          </a:p>
          <a:p>
            <a:pPr indent="-317500" lvl="1" marL="914400" rtl="0" algn="l">
              <a:spcBef>
                <a:spcPts val="0"/>
              </a:spcBef>
              <a:spcAft>
                <a:spcPts val="0"/>
              </a:spcAft>
              <a:buSzPts val="1400"/>
              <a:buChar char="○"/>
            </a:pPr>
            <a:r>
              <a:rPr lang="en"/>
              <a:t>We’ll review any necessary CS 70 prerequisites as they come up</a:t>
            </a:r>
            <a:endParaRPr/>
          </a:p>
        </p:txBody>
      </p:sp>
      <p:sp>
        <p:nvSpPr>
          <p:cNvPr id="328" name="Google Shape;32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Don’t try this at home!</a:t>
            </a:r>
            <a:endParaRPr/>
          </a:p>
        </p:txBody>
      </p:sp>
      <p:sp>
        <p:nvSpPr>
          <p:cNvPr id="334" name="Google Shape;334;p43"/>
          <p:cNvSpPr txBox="1"/>
          <p:nvPr>
            <p:ph idx="1" type="body"/>
          </p:nvPr>
        </p:nvSpPr>
        <p:spPr>
          <a:xfrm>
            <a:off x="198500" y="1246825"/>
            <a:ext cx="5142600" cy="37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will teach you the basic building blocks of cryptography, but you should never try to write your own cryptographic algorithms</a:t>
            </a:r>
            <a:endParaRPr/>
          </a:p>
          <a:p>
            <a:pPr indent="-342900" lvl="0" marL="457200" rtl="0" algn="l">
              <a:spcBef>
                <a:spcPts val="0"/>
              </a:spcBef>
              <a:spcAft>
                <a:spcPts val="0"/>
              </a:spcAft>
              <a:buSzPts val="1800"/>
              <a:buChar char="●"/>
            </a:pPr>
            <a:r>
              <a:rPr lang="en"/>
              <a:t>It’s very easy to make a mistake that makes your code insecure</a:t>
            </a:r>
            <a:endParaRPr/>
          </a:p>
          <a:p>
            <a:pPr indent="-317500" lvl="1" marL="914400" rtl="0" algn="l">
              <a:spcBef>
                <a:spcPts val="0"/>
              </a:spcBef>
              <a:spcAft>
                <a:spcPts val="0"/>
              </a:spcAft>
              <a:buSzPts val="1400"/>
              <a:buChar char="○"/>
            </a:pPr>
            <a:r>
              <a:rPr lang="en"/>
              <a:t>Lots of tricky edge cases that we won't cover</a:t>
            </a:r>
            <a:endParaRPr/>
          </a:p>
          <a:p>
            <a:pPr indent="-317500" lvl="1" marL="914400" rtl="0" algn="l">
              <a:spcBef>
                <a:spcPts val="0"/>
              </a:spcBef>
              <a:spcAft>
                <a:spcPts val="0"/>
              </a:spcAft>
              <a:buSzPts val="1400"/>
              <a:buChar char="○"/>
            </a:pPr>
            <a:r>
              <a:rPr lang="en"/>
              <a:t>One small bug could compromise the security of your code</a:t>
            </a:r>
            <a:endParaRPr/>
          </a:p>
          <a:p>
            <a:pPr indent="-342900" lvl="0" marL="457200" rtl="0" algn="l">
              <a:spcBef>
                <a:spcPts val="0"/>
              </a:spcBef>
              <a:spcAft>
                <a:spcPts val="0"/>
              </a:spcAft>
              <a:buSzPts val="1800"/>
              <a:buChar char="●"/>
            </a:pPr>
            <a:r>
              <a:rPr lang="en"/>
              <a:t>Instead, use existing well-vetted cryptographic libraries</a:t>
            </a:r>
            <a:endParaRPr/>
          </a:p>
          <a:p>
            <a:pPr indent="-317500" lvl="1" marL="914400" rtl="0" algn="l">
              <a:spcBef>
                <a:spcPts val="0"/>
              </a:spcBef>
              <a:spcAft>
                <a:spcPts val="0"/>
              </a:spcAft>
              <a:buSzPts val="1400"/>
              <a:buChar char="○"/>
            </a:pPr>
            <a:r>
              <a:rPr lang="en"/>
              <a:t>This portion of the class is as much about making you a good </a:t>
            </a:r>
            <a:r>
              <a:rPr i="1" lang="en"/>
              <a:t>consumer</a:t>
            </a:r>
            <a:r>
              <a:rPr lang="en"/>
              <a:t> of cryptography</a:t>
            </a:r>
            <a:endParaRPr/>
          </a:p>
        </p:txBody>
      </p:sp>
      <p:sp>
        <p:nvSpPr>
          <p:cNvPr id="335" name="Google Shape;33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6" name="Google Shape;336;p43"/>
          <p:cNvGraphicFramePr/>
          <p:nvPr/>
        </p:nvGraphicFramePr>
        <p:xfrm>
          <a:off x="5480250" y="1879235"/>
          <a:ext cx="3000000" cy="3000000"/>
        </p:xfrm>
        <a:graphic>
          <a:graphicData uri="http://schemas.openxmlformats.org/drawingml/2006/table">
            <a:tbl>
              <a:tblPr>
                <a:noFill/>
                <a:tableStyleId>{DF68B0A8-356D-4739-86A0-293F613CF9FD}</a:tableStyleId>
              </a:tblPr>
              <a:tblGrid>
                <a:gridCol w="420575"/>
                <a:gridCol w="2998300"/>
              </a:tblGrid>
              <a:tr h="426700">
                <a:tc>
                  <a:txBody>
                    <a:bodyPr/>
                    <a:lstStyle/>
                    <a:p>
                      <a:pPr indent="0" lvl="0" marL="1085850" rtl="0" algn="l">
                        <a:spcBef>
                          <a:spcPts val="0"/>
                        </a:spcBef>
                        <a:spcAft>
                          <a:spcPts val="0"/>
                        </a:spcAft>
                        <a:buNone/>
                      </a:pPr>
                      <a:r>
                        <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694925">
                <a:tc>
                  <a:txBody>
                    <a:bodyPr/>
                    <a:lstStyle/>
                    <a:p>
                      <a:pPr indent="0" lvl="0" marL="0" rtl="0" algn="l">
                        <a:spcBef>
                          <a:spcPts val="0"/>
                        </a:spcBef>
                        <a:spcAft>
                          <a:spcPts val="0"/>
                        </a:spcAft>
                        <a:buNone/>
                      </a:pPr>
                      <a:r>
                        <a:t/>
                      </a:r>
                      <a:endParaRPr>
                        <a:solidFill>
                          <a:srgbClr val="595959"/>
                        </a:solidFill>
                      </a:endParaRPr>
                    </a:p>
                  </a:txBody>
                  <a:tcPr marT="27425" marB="27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t/>
                      </a:r>
                      <a:endParaRPr i="1">
                        <a:solidFill>
                          <a:srgbClr val="595959"/>
                        </a:solidFill>
                      </a:endParaRPr>
                    </a:p>
                    <a:p>
                      <a:pPr indent="0" lvl="0" marL="0" rtl="0" algn="r">
                        <a:spcBef>
                          <a:spcPts val="0"/>
                        </a:spcBef>
                        <a:spcAft>
                          <a:spcPts val="0"/>
                        </a:spcAft>
                        <a:buNone/>
                      </a:pPr>
                      <a:r>
                        <a:t/>
                      </a:r>
                      <a:endParaRPr i="1">
                        <a:solidFill>
                          <a:srgbClr val="595959"/>
                        </a:solidFill>
                      </a:endParaRPr>
                    </a:p>
                    <a:p>
                      <a:pPr indent="0" lvl="0" marL="0" rtl="0" algn="r">
                        <a:spcBef>
                          <a:spcPts val="0"/>
                        </a:spcBef>
                        <a:spcAft>
                          <a:spcPts val="0"/>
                        </a:spcAft>
                        <a:buNone/>
                      </a:pPr>
                      <a:r>
                        <a:rPr i="1" lang="en">
                          <a:solidFill>
                            <a:srgbClr val="595959"/>
                          </a:solidFill>
                        </a:rPr>
                        <a:t>February 15, 2017</a:t>
                      </a:r>
                      <a:endParaRPr i="1">
                        <a:solidFill>
                          <a:srgbClr val="595959"/>
                        </a:solidFill>
                      </a:endParaRPr>
                    </a:p>
                  </a:txBody>
                  <a:tcPr marT="27425" marB="27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1005825">
                <a:tc gridSpan="2">
                  <a:txBody>
                    <a:bodyPr/>
                    <a:lstStyle/>
                    <a:p>
                      <a:pPr indent="0" lvl="0" marL="0" rtl="0" algn="l">
                        <a:spcBef>
                          <a:spcPts val="0"/>
                        </a:spcBef>
                        <a:spcAft>
                          <a:spcPts val="0"/>
                        </a:spcAft>
                        <a:buNone/>
                      </a:pPr>
                      <a:r>
                        <a:rPr lang="en" sz="1600">
                          <a:solidFill>
                            <a:srgbClr val="595959"/>
                          </a:solidFill>
                        </a:rPr>
                        <a:t>Cryptography is nightmare magic math that cares what kind of pen you use.</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c hMerge="1"/>
              </a:tr>
            </a:tbl>
          </a:graphicData>
        </a:graphic>
      </p:graphicFrame>
      <p:pic>
        <p:nvPicPr>
          <p:cNvPr id="337" name="Google Shape;337;p43" title="Twitter logo"/>
          <p:cNvPicPr preferRelativeResize="0"/>
          <p:nvPr/>
        </p:nvPicPr>
        <p:blipFill>
          <a:blip r:embed="rId4">
            <a:alphaModFix/>
          </a:blip>
          <a:stretch>
            <a:fillRect/>
          </a:stretch>
        </p:blipFill>
        <p:spPr>
          <a:xfrm>
            <a:off x="5538992" y="1998050"/>
            <a:ext cx="499834" cy="393600"/>
          </a:xfrm>
          <a:prstGeom prst="rect">
            <a:avLst/>
          </a:prstGeom>
          <a:noFill/>
          <a:ln>
            <a:noFill/>
          </a:ln>
        </p:spPr>
      </p:pic>
      <p:pic>
        <p:nvPicPr>
          <p:cNvPr id="338" name="Google Shape;338;p43" title="Swift on Security"/>
          <p:cNvPicPr preferRelativeResize="0"/>
          <p:nvPr/>
        </p:nvPicPr>
        <p:blipFill>
          <a:blip r:embed="rId5">
            <a:alphaModFix/>
          </a:blip>
          <a:stretch>
            <a:fillRect/>
          </a:stretch>
        </p:blipFill>
        <p:spPr>
          <a:xfrm>
            <a:off x="6038825" y="1939850"/>
            <a:ext cx="2131000" cy="68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42" name="Shape 342"/>
        <p:cNvGrpSpPr/>
        <p:nvPr/>
      </p:nvGrpSpPr>
      <p:grpSpPr>
        <a:xfrm>
          <a:off x="0" y="0"/>
          <a:ext cx="0" cy="0"/>
          <a:chOff x="0" y="0"/>
          <a:chExt cx="0" cy="0"/>
        </a:xfrm>
      </p:grpSpPr>
      <p:sp>
        <p:nvSpPr>
          <p:cNvPr id="343" name="Google Shape;343;p4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Don’t try this at home!</a:t>
            </a:r>
            <a:endParaRPr/>
          </a:p>
        </p:txBody>
      </p:sp>
      <p:sp>
        <p:nvSpPr>
          <p:cNvPr id="344" name="Google Shape;344;p4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summer 2020, CS 61A wrote a program to distribute online exams</a:t>
            </a:r>
            <a:endParaRPr/>
          </a:p>
          <a:p>
            <a:pPr indent="-342900" lvl="0" marL="457200" rtl="0" algn="l">
              <a:spcBef>
                <a:spcPts val="0"/>
              </a:spcBef>
              <a:spcAft>
                <a:spcPts val="0"/>
              </a:spcAft>
              <a:buSzPts val="1800"/>
              <a:buChar char="●"/>
            </a:pPr>
            <a:r>
              <a:rPr lang="en"/>
              <a:t>However, when writing cryptographic code, they used a secure algorithm in an insecure way</a:t>
            </a:r>
            <a:endParaRPr/>
          </a:p>
          <a:p>
            <a:pPr indent="-342900" lvl="0" marL="457200" rtl="0" algn="l">
              <a:spcBef>
                <a:spcPts val="0"/>
              </a:spcBef>
              <a:spcAft>
                <a:spcPts val="0"/>
              </a:spcAft>
              <a:buSzPts val="1800"/>
              <a:buChar char="●"/>
            </a:pPr>
            <a:r>
              <a:rPr lang="en"/>
              <a:t>Because of their mistake, it was possible to see exam questions before they were released!</a:t>
            </a:r>
            <a:endParaRPr/>
          </a:p>
          <a:p>
            <a:pPr indent="-317500" lvl="1" marL="914400" rtl="0" algn="l">
              <a:spcBef>
                <a:spcPts val="0"/>
              </a:spcBef>
              <a:spcAft>
                <a:spcPts val="0"/>
              </a:spcAft>
              <a:buSzPts val="1400"/>
              <a:buChar char="○"/>
            </a:pPr>
            <a:r>
              <a:rPr lang="en"/>
              <a:t>Later in the semester, you’ll get to try and break their insecure scheme yourself</a:t>
            </a:r>
            <a:endParaRPr/>
          </a:p>
          <a:p>
            <a:pPr indent="-317500" lvl="1" marL="914400" rtl="0" algn="l">
              <a:spcBef>
                <a:spcPts val="0"/>
              </a:spcBef>
              <a:spcAft>
                <a:spcPts val="0"/>
              </a:spcAft>
              <a:buSzPts val="1400"/>
              <a:buChar char="○"/>
            </a:pPr>
            <a:r>
              <a:rPr lang="en"/>
              <a:t>Exam leakage was reported, but we never found out if anyone actually attacked the insecure scheme</a:t>
            </a:r>
            <a:endParaRPr/>
          </a:p>
          <a:p>
            <a:pPr indent="-342900" lvl="0" marL="457200" rtl="0" algn="l">
              <a:spcBef>
                <a:spcPts val="0"/>
              </a:spcBef>
              <a:spcAft>
                <a:spcPts val="0"/>
              </a:spcAft>
              <a:buSzPts val="1800"/>
              <a:buChar char="●"/>
            </a:pPr>
            <a:r>
              <a:rPr lang="en"/>
              <a:t>The TAs who wrote this code were former CS 161 students!</a:t>
            </a:r>
            <a:endParaRPr/>
          </a:p>
          <a:p>
            <a:pPr indent="-342900" lvl="0" marL="457200" rtl="0" algn="l">
              <a:spcBef>
                <a:spcPts val="0"/>
              </a:spcBef>
              <a:spcAft>
                <a:spcPts val="0"/>
              </a:spcAft>
              <a:buSzPts val="1800"/>
              <a:buChar char="●"/>
            </a:pPr>
            <a:r>
              <a:rPr b="1" lang="en"/>
              <a:t>Takeaway</a:t>
            </a:r>
            <a:r>
              <a:rPr lang="en"/>
              <a:t>: Do not write your own crypto code!</a:t>
            </a:r>
            <a:endParaRPr/>
          </a:p>
        </p:txBody>
      </p:sp>
      <p:sp>
        <p:nvSpPr>
          <p:cNvPr id="345" name="Google Shape;34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Definitions</a:t>
            </a:r>
            <a:endParaRPr/>
          </a:p>
        </p:txBody>
      </p:sp>
      <p:sp>
        <p:nvSpPr>
          <p:cNvPr id="351" name="Google Shape;35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5"/>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5.3–5.9</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Combining Mitigations</a:t>
            </a:r>
            <a:endParaRPr/>
          </a:p>
        </p:txBody>
      </p:sp>
      <p:sp>
        <p:nvSpPr>
          <p:cNvPr id="89" name="Google Shape;8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9"/>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4.13</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6"/>
          <p:cNvPicPr preferRelativeResize="0"/>
          <p:nvPr/>
        </p:nvPicPr>
        <p:blipFill rotWithShape="1">
          <a:blip r:embed="rId3">
            <a:alphaModFix/>
          </a:blip>
          <a:srcRect b="15419" l="0" r="0" t="0"/>
          <a:stretch/>
        </p:blipFill>
        <p:spPr>
          <a:xfrm>
            <a:off x="2163940" y="2571750"/>
            <a:ext cx="4816113" cy="2571751"/>
          </a:xfrm>
          <a:prstGeom prst="rect">
            <a:avLst/>
          </a:prstGeom>
          <a:noFill/>
          <a:ln>
            <a:noFill/>
          </a:ln>
        </p:spPr>
      </p:pic>
      <p:sp>
        <p:nvSpPr>
          <p:cNvPr id="358" name="Google Shape;358;p4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Alice, Bob, Eve, and Mallory</a:t>
            </a:r>
            <a:endParaRPr/>
          </a:p>
        </p:txBody>
      </p:sp>
      <p:sp>
        <p:nvSpPr>
          <p:cNvPr id="359" name="Google Shape;359;p46"/>
          <p:cNvSpPr txBox="1"/>
          <p:nvPr>
            <p:ph idx="1" type="body"/>
          </p:nvPr>
        </p:nvSpPr>
        <p:spPr>
          <a:xfrm>
            <a:off x="198500" y="1170625"/>
            <a:ext cx="8520600" cy="217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Alice and Bob: The main characters trying to send messages to each other over an insecure communication channel</a:t>
            </a:r>
            <a:endParaRPr/>
          </a:p>
          <a:p>
            <a:pPr indent="-317500" lvl="1" marL="914400" rtl="0" algn="l">
              <a:spcBef>
                <a:spcPts val="0"/>
              </a:spcBef>
              <a:spcAft>
                <a:spcPts val="0"/>
              </a:spcAft>
              <a:buSzPts val="1400"/>
              <a:buChar char="○"/>
            </a:pPr>
            <a:r>
              <a:rPr lang="en"/>
              <a:t>Carol and Dave can also join the party later</a:t>
            </a:r>
            <a:endParaRPr/>
          </a:p>
          <a:p>
            <a:pPr indent="-342900" lvl="0" marL="457200" rtl="0" algn="l">
              <a:spcBef>
                <a:spcPts val="0"/>
              </a:spcBef>
              <a:spcAft>
                <a:spcPts val="0"/>
              </a:spcAft>
              <a:buSzPts val="1800"/>
              <a:buChar char="●"/>
            </a:pPr>
            <a:r>
              <a:rPr lang="en"/>
              <a:t>Eve: An </a:t>
            </a:r>
            <a:r>
              <a:rPr b="1" lang="en"/>
              <a:t>eavesdropper</a:t>
            </a:r>
            <a:r>
              <a:rPr lang="en"/>
              <a:t> who can read any data sent over the channel</a:t>
            </a:r>
            <a:endParaRPr/>
          </a:p>
          <a:p>
            <a:pPr indent="-342900" lvl="0" marL="457200" rtl="0" algn="l">
              <a:spcBef>
                <a:spcPts val="0"/>
              </a:spcBef>
              <a:spcAft>
                <a:spcPts val="0"/>
              </a:spcAft>
              <a:buSzPts val="1800"/>
              <a:buChar char="●"/>
            </a:pPr>
            <a:r>
              <a:rPr lang="en"/>
              <a:t>Mallory: A </a:t>
            </a:r>
            <a:r>
              <a:rPr b="1" lang="en"/>
              <a:t>manipulator</a:t>
            </a:r>
            <a:r>
              <a:rPr lang="en"/>
              <a:t> who can read and modify any data sent over the channel</a:t>
            </a:r>
            <a:endParaRPr/>
          </a:p>
        </p:txBody>
      </p:sp>
      <p:sp>
        <p:nvSpPr>
          <p:cNvPr id="360" name="Google Shape;3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Alice, Bob, Eve, and Mallory</a:t>
            </a:r>
            <a:endParaRPr/>
          </a:p>
        </p:txBody>
      </p:sp>
      <p:sp>
        <p:nvSpPr>
          <p:cNvPr id="366" name="Google Shape;366;p47"/>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often describe cryptographic problems using a common cast of characters</a:t>
            </a:r>
            <a:endParaRPr/>
          </a:p>
          <a:p>
            <a:pPr indent="-342900" lvl="0" marL="457200" rtl="0" algn="l">
              <a:spcBef>
                <a:spcPts val="0"/>
              </a:spcBef>
              <a:spcAft>
                <a:spcPts val="0"/>
              </a:spcAft>
              <a:buSzPts val="1800"/>
              <a:buChar char="●"/>
            </a:pPr>
            <a:r>
              <a:rPr lang="en"/>
              <a:t>One scenario:</a:t>
            </a:r>
            <a:endParaRPr/>
          </a:p>
          <a:p>
            <a:pPr indent="-317500" lvl="1" marL="914400" rtl="0" algn="l">
              <a:spcBef>
                <a:spcPts val="0"/>
              </a:spcBef>
              <a:spcAft>
                <a:spcPts val="0"/>
              </a:spcAft>
              <a:buSzPts val="1400"/>
              <a:buChar char="○"/>
            </a:pPr>
            <a:r>
              <a:rPr lang="en"/>
              <a:t>Alice wants to send a message to Bob.</a:t>
            </a:r>
            <a:endParaRPr/>
          </a:p>
          <a:p>
            <a:pPr indent="-317500" lvl="1" marL="914400" rtl="0" algn="l">
              <a:spcBef>
                <a:spcPts val="0"/>
              </a:spcBef>
              <a:spcAft>
                <a:spcPts val="0"/>
              </a:spcAft>
              <a:buSzPts val="1400"/>
              <a:buChar char="○"/>
            </a:pPr>
            <a:r>
              <a:rPr lang="en"/>
              <a:t>However, Eve is going to </a:t>
            </a:r>
            <a:r>
              <a:rPr i="1" lang="en"/>
              <a:t>eavesdrop</a:t>
            </a:r>
            <a:r>
              <a:rPr lang="en"/>
              <a:t> on the communication channel.</a:t>
            </a:r>
            <a:endParaRPr/>
          </a:p>
          <a:p>
            <a:pPr indent="-317500" lvl="1" marL="914400" rtl="0" algn="l">
              <a:spcBef>
                <a:spcPts val="0"/>
              </a:spcBef>
              <a:spcAft>
                <a:spcPts val="0"/>
              </a:spcAft>
              <a:buSzPts val="1400"/>
              <a:buChar char="○"/>
            </a:pPr>
            <a:r>
              <a:rPr lang="en"/>
              <a:t>How does Alice send the message to Bob without Eve learning about the message?</a:t>
            </a:r>
            <a:endParaRPr/>
          </a:p>
          <a:p>
            <a:pPr indent="-342900" lvl="0" marL="457200" rtl="0" algn="l">
              <a:spcBef>
                <a:spcPts val="0"/>
              </a:spcBef>
              <a:spcAft>
                <a:spcPts val="0"/>
              </a:spcAft>
              <a:buSzPts val="1800"/>
              <a:buChar char="●"/>
            </a:pPr>
            <a:r>
              <a:rPr lang="en"/>
              <a:t>Another scenario:</a:t>
            </a:r>
            <a:endParaRPr/>
          </a:p>
          <a:p>
            <a:pPr indent="-317500" lvl="1" marL="914400" rtl="0" algn="l">
              <a:spcBef>
                <a:spcPts val="0"/>
              </a:spcBef>
              <a:spcAft>
                <a:spcPts val="0"/>
              </a:spcAft>
              <a:buSzPts val="1400"/>
              <a:buChar char="○"/>
            </a:pPr>
            <a:r>
              <a:rPr lang="en"/>
              <a:t>Bob wants to send a message to Alice.</a:t>
            </a:r>
            <a:endParaRPr/>
          </a:p>
          <a:p>
            <a:pPr indent="-317500" lvl="1" marL="914400" rtl="0" algn="l">
              <a:spcBef>
                <a:spcPts val="0"/>
              </a:spcBef>
              <a:spcAft>
                <a:spcPts val="0"/>
              </a:spcAft>
              <a:buSzPts val="1400"/>
              <a:buChar char="○"/>
            </a:pPr>
            <a:r>
              <a:rPr lang="en"/>
              <a:t>However, Mallory is going to </a:t>
            </a:r>
            <a:r>
              <a:rPr i="1" lang="en"/>
              <a:t>tamper</a:t>
            </a:r>
            <a:r>
              <a:rPr lang="en"/>
              <a:t> with the communication channel.</a:t>
            </a:r>
            <a:endParaRPr/>
          </a:p>
          <a:p>
            <a:pPr indent="-317500" lvl="1" marL="914400" rtl="0" algn="l">
              <a:spcBef>
                <a:spcPts val="0"/>
              </a:spcBef>
              <a:spcAft>
                <a:spcPts val="0"/>
              </a:spcAft>
              <a:buSzPts val="1400"/>
              <a:buChar char="○"/>
            </a:pPr>
            <a:r>
              <a:rPr lang="en"/>
              <a:t>How does Bob send the message to Alice without Mallory changing the message?</a:t>
            </a:r>
            <a:endParaRPr/>
          </a:p>
        </p:txBody>
      </p:sp>
      <p:sp>
        <p:nvSpPr>
          <p:cNvPr id="367" name="Google Shape;36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Goals of Cryptography</a:t>
            </a:r>
            <a:endParaRPr/>
          </a:p>
        </p:txBody>
      </p:sp>
      <p:sp>
        <p:nvSpPr>
          <p:cNvPr id="373" name="Google Shape;373;p4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cryptography, there are three main properties that we want on our data</a:t>
            </a:r>
            <a:endParaRPr/>
          </a:p>
          <a:p>
            <a:pPr indent="-342900" lvl="0" marL="457200" rtl="0" algn="l">
              <a:spcBef>
                <a:spcPts val="0"/>
              </a:spcBef>
              <a:spcAft>
                <a:spcPts val="0"/>
              </a:spcAft>
              <a:buSzPts val="1800"/>
              <a:buChar char="●"/>
            </a:pPr>
            <a:r>
              <a:rPr b="1" lang="en"/>
              <a:t>Confidentiality</a:t>
            </a:r>
            <a:r>
              <a:rPr lang="en"/>
              <a:t>: An adversary cannot </a:t>
            </a:r>
            <a:r>
              <a:rPr i="1" lang="en"/>
              <a:t>read</a:t>
            </a:r>
            <a:r>
              <a:rPr lang="en"/>
              <a:t> our messages.</a:t>
            </a:r>
            <a:endParaRPr/>
          </a:p>
          <a:p>
            <a:pPr indent="-342900" lvl="0" marL="457200" rtl="0" algn="l">
              <a:spcBef>
                <a:spcPts val="0"/>
              </a:spcBef>
              <a:spcAft>
                <a:spcPts val="0"/>
              </a:spcAft>
              <a:buSzPts val="1800"/>
              <a:buChar char="●"/>
            </a:pPr>
            <a:r>
              <a:rPr b="1" lang="en"/>
              <a:t>Integrity</a:t>
            </a:r>
            <a:r>
              <a:rPr lang="en"/>
              <a:t>: An adversary cannot </a:t>
            </a:r>
            <a:r>
              <a:rPr i="1" lang="en"/>
              <a:t>change</a:t>
            </a:r>
            <a:r>
              <a:rPr lang="en"/>
              <a:t> our messages without being detected.</a:t>
            </a:r>
            <a:endParaRPr/>
          </a:p>
          <a:p>
            <a:pPr indent="-342900" lvl="0" marL="457200" rtl="0" algn="l">
              <a:spcBef>
                <a:spcPts val="0"/>
              </a:spcBef>
              <a:spcAft>
                <a:spcPts val="0"/>
              </a:spcAft>
              <a:buSzPts val="1800"/>
              <a:buChar char="●"/>
            </a:pPr>
            <a:r>
              <a:rPr b="1" lang="en"/>
              <a:t>Authenticity</a:t>
            </a:r>
            <a:r>
              <a:rPr lang="en"/>
              <a:t>: I can prove that this message came from the person who claims to have written it.</a:t>
            </a:r>
            <a:endParaRPr/>
          </a:p>
          <a:p>
            <a:pPr indent="-317500" lvl="1" marL="914400" rtl="0" algn="l">
              <a:spcBef>
                <a:spcPts val="0"/>
              </a:spcBef>
              <a:spcAft>
                <a:spcPts val="0"/>
              </a:spcAft>
              <a:buSzPts val="1400"/>
              <a:buChar char="○"/>
            </a:pPr>
            <a:r>
              <a:rPr lang="en"/>
              <a:t>Integrity and authenticity are closely related properties…</a:t>
            </a:r>
            <a:endParaRPr/>
          </a:p>
          <a:p>
            <a:pPr indent="-317500" lvl="2" marL="1371600" rtl="0" algn="l">
              <a:spcBef>
                <a:spcPts val="0"/>
              </a:spcBef>
              <a:spcAft>
                <a:spcPts val="0"/>
              </a:spcAft>
              <a:buSzPts val="1400"/>
              <a:buChar char="■"/>
            </a:pPr>
            <a:r>
              <a:rPr lang="en"/>
              <a:t>Before I can prove that a message came from a certain person, I have to prove that the message wasn’t changed!</a:t>
            </a:r>
            <a:endParaRPr/>
          </a:p>
          <a:p>
            <a:pPr indent="-317500" lvl="1" marL="914400" rtl="0" algn="l">
              <a:spcBef>
                <a:spcPts val="0"/>
              </a:spcBef>
              <a:spcAft>
                <a:spcPts val="0"/>
              </a:spcAft>
              <a:buSzPts val="1400"/>
              <a:buChar char="○"/>
            </a:pPr>
            <a:r>
              <a:rPr lang="en"/>
              <a:t>… but they’re not identical properties</a:t>
            </a:r>
            <a:endParaRPr/>
          </a:p>
          <a:p>
            <a:pPr indent="-317500" lvl="2" marL="1371600" rtl="0" algn="l">
              <a:spcBef>
                <a:spcPts val="0"/>
              </a:spcBef>
              <a:spcAft>
                <a:spcPts val="0"/>
              </a:spcAft>
              <a:buSzPts val="1400"/>
              <a:buChar char="■"/>
            </a:pPr>
            <a:r>
              <a:rPr lang="en"/>
              <a:t>Later we’ll see some edge cases</a:t>
            </a:r>
            <a:endParaRPr/>
          </a:p>
        </p:txBody>
      </p:sp>
      <p:sp>
        <p:nvSpPr>
          <p:cNvPr id="374" name="Google Shape;37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Keys</a:t>
            </a:r>
            <a:endParaRPr/>
          </a:p>
        </p:txBody>
      </p:sp>
      <p:sp>
        <p:nvSpPr>
          <p:cNvPr id="380" name="Google Shape;380;p49"/>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most basic building block of any cryptographic scheme: The </a:t>
            </a:r>
            <a:r>
              <a:rPr b="1" lang="en"/>
              <a:t>key</a:t>
            </a:r>
            <a:endParaRPr b="1"/>
          </a:p>
          <a:p>
            <a:pPr indent="-342900" lvl="0" marL="457200" rtl="0" algn="l">
              <a:spcBef>
                <a:spcPts val="0"/>
              </a:spcBef>
              <a:spcAft>
                <a:spcPts val="0"/>
              </a:spcAft>
              <a:buSzPts val="1800"/>
              <a:buChar char="●"/>
            </a:pPr>
            <a:r>
              <a:rPr lang="en"/>
              <a:t>We can use the key in our algorithms to secure messages</a:t>
            </a:r>
            <a:endParaRPr/>
          </a:p>
          <a:p>
            <a:pPr indent="-342900" lvl="0" marL="457200" rtl="0" algn="l">
              <a:spcBef>
                <a:spcPts val="0"/>
              </a:spcBef>
              <a:spcAft>
                <a:spcPts val="0"/>
              </a:spcAft>
              <a:buSzPts val="1800"/>
              <a:buChar char="●"/>
            </a:pPr>
            <a:r>
              <a:rPr lang="en"/>
              <a:t>Two models of keys:</a:t>
            </a:r>
            <a:endParaRPr/>
          </a:p>
          <a:p>
            <a:pPr indent="-317500" lvl="1" marL="914400" rtl="0" algn="l">
              <a:spcBef>
                <a:spcPts val="0"/>
              </a:spcBef>
              <a:spcAft>
                <a:spcPts val="0"/>
              </a:spcAft>
              <a:buSzPts val="1400"/>
              <a:buChar char="○"/>
            </a:pPr>
            <a:r>
              <a:rPr b="1" lang="en"/>
              <a:t>Symmetric key model</a:t>
            </a:r>
            <a:r>
              <a:rPr lang="en"/>
              <a:t>: Alice and Bob both know the value of the same secret key.</a:t>
            </a:r>
            <a:endParaRPr/>
          </a:p>
          <a:p>
            <a:pPr indent="-317500" lvl="1" marL="914400" rtl="0" algn="l">
              <a:spcBef>
                <a:spcPts val="0"/>
              </a:spcBef>
              <a:spcAft>
                <a:spcPts val="0"/>
              </a:spcAft>
              <a:buSzPts val="1400"/>
              <a:buChar char="○"/>
            </a:pPr>
            <a:r>
              <a:rPr b="1" lang="en"/>
              <a:t>Asymmetric key model</a:t>
            </a:r>
            <a:r>
              <a:rPr lang="en"/>
              <a:t>: Everybody has two keys, a secret key and a public key.</a:t>
            </a:r>
            <a:endParaRPr/>
          </a:p>
          <a:p>
            <a:pPr indent="-317500" lvl="2" marL="1371600" rtl="0" algn="l">
              <a:spcBef>
                <a:spcPts val="0"/>
              </a:spcBef>
              <a:spcAft>
                <a:spcPts val="0"/>
              </a:spcAft>
              <a:buSzPts val="1400"/>
              <a:buChar char="■"/>
            </a:pPr>
            <a:r>
              <a:rPr lang="en"/>
              <a:t>Example: You might remember RSA encryption from CS 70</a:t>
            </a:r>
            <a:endParaRPr/>
          </a:p>
        </p:txBody>
      </p:sp>
      <p:sp>
        <p:nvSpPr>
          <p:cNvPr id="381" name="Google Shape;38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49"/>
          <p:cNvPicPr preferRelativeResize="0"/>
          <p:nvPr/>
        </p:nvPicPr>
        <p:blipFill>
          <a:blip r:embed="rId3">
            <a:alphaModFix/>
          </a:blip>
          <a:stretch>
            <a:fillRect/>
          </a:stretch>
        </p:blipFill>
        <p:spPr>
          <a:xfrm>
            <a:off x="6460425" y="1899125"/>
            <a:ext cx="2012023" cy="18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principle is closely related to Shannon’s Maxim</a:t>
            </a:r>
            <a:endParaRPr/>
          </a:p>
          <a:p>
            <a:pPr indent="-317500" lvl="1" marL="914400" rtl="0" algn="l">
              <a:spcBef>
                <a:spcPts val="0"/>
              </a:spcBef>
              <a:spcAft>
                <a:spcPts val="0"/>
              </a:spcAft>
              <a:buSzPts val="1400"/>
              <a:buChar char="○"/>
            </a:pPr>
            <a:r>
              <a:rPr lang="en"/>
              <a:t>Don’t use security through obscurity. Assume the attacker knows the system.</a:t>
            </a:r>
            <a:endParaRPr/>
          </a:p>
          <a:p>
            <a:pPr indent="-342900" lvl="0" marL="457200" rtl="0" algn="l">
              <a:spcBef>
                <a:spcPts val="0"/>
              </a:spcBef>
              <a:spcAft>
                <a:spcPts val="0"/>
              </a:spcAft>
              <a:buSzPts val="1800"/>
              <a:buChar char="●"/>
            </a:pPr>
            <a:r>
              <a:rPr lang="en"/>
              <a:t>Kerckhoff’s principle says:</a:t>
            </a:r>
            <a:endParaRPr/>
          </a:p>
          <a:p>
            <a:pPr indent="-317500" lvl="1" marL="914400" rtl="0" algn="l">
              <a:spcBef>
                <a:spcPts val="0"/>
              </a:spcBef>
              <a:spcAft>
                <a:spcPts val="0"/>
              </a:spcAft>
              <a:buSzPts val="1400"/>
              <a:buChar char="○"/>
            </a:pPr>
            <a:r>
              <a:rPr lang="en"/>
              <a:t>Cryptosystems should remain secure even when the attacker knows all internal details of the system</a:t>
            </a:r>
            <a:endParaRPr/>
          </a:p>
          <a:p>
            <a:pPr indent="-317500" lvl="1" marL="914400" rtl="0" algn="l">
              <a:spcBef>
                <a:spcPts val="0"/>
              </a:spcBef>
              <a:spcAft>
                <a:spcPts val="0"/>
              </a:spcAft>
              <a:buSzPts val="1400"/>
              <a:buChar char="○"/>
            </a:pPr>
            <a:r>
              <a:rPr lang="en"/>
              <a:t>The key should be the only thing that must be kept secret</a:t>
            </a:r>
            <a:endParaRPr/>
          </a:p>
          <a:p>
            <a:pPr indent="-317500" lvl="1" marL="914400" rtl="0" algn="l">
              <a:spcBef>
                <a:spcPts val="0"/>
              </a:spcBef>
              <a:spcAft>
                <a:spcPts val="0"/>
              </a:spcAft>
              <a:buSzPts val="1400"/>
              <a:buChar char="○"/>
            </a:pPr>
            <a:r>
              <a:rPr lang="en"/>
              <a:t>The system should be designed to make it easy to change keys that are leaked (or suspected to be leaked)</a:t>
            </a:r>
            <a:endParaRPr/>
          </a:p>
          <a:p>
            <a:pPr indent="-317500" lvl="2" marL="1371600" rtl="0" algn="l">
              <a:spcBef>
                <a:spcPts val="0"/>
              </a:spcBef>
              <a:spcAft>
                <a:spcPts val="0"/>
              </a:spcAft>
              <a:buSzPts val="1400"/>
              <a:buChar char="■"/>
            </a:pPr>
            <a:r>
              <a:rPr lang="en"/>
              <a:t>If your secrets are leaked, it is usually a lot easier to change the key than to replace every instance of the running software</a:t>
            </a:r>
            <a:endParaRPr/>
          </a:p>
          <a:p>
            <a:pPr indent="-342900" lvl="0" marL="457200" rtl="0" algn="l">
              <a:spcBef>
                <a:spcPts val="0"/>
              </a:spcBef>
              <a:spcAft>
                <a:spcPts val="0"/>
              </a:spcAft>
              <a:buSzPts val="1800"/>
              <a:buChar char="●"/>
            </a:pPr>
            <a:r>
              <a:rPr lang="en"/>
              <a:t>Our assumption: The attacker knows all the algorithms we use. The only information the attacker is missing is the secret key(s).</a:t>
            </a:r>
            <a:endParaRPr/>
          </a:p>
        </p:txBody>
      </p:sp>
      <p:sp>
        <p:nvSpPr>
          <p:cNvPr id="388" name="Google Shape;388;p5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Principle: Kerckhoff’s Principle</a:t>
            </a:r>
            <a:endParaRPr/>
          </a:p>
        </p:txBody>
      </p:sp>
      <p:sp>
        <p:nvSpPr>
          <p:cNvPr id="389" name="Google Shape;38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Confidentiality</a:t>
            </a:r>
            <a:endParaRPr/>
          </a:p>
        </p:txBody>
      </p:sp>
      <p:sp>
        <p:nvSpPr>
          <p:cNvPr id="397" name="Google Shape;397;p51"/>
          <p:cNvSpPr txBox="1"/>
          <p:nvPr>
            <p:ph idx="1" type="body"/>
          </p:nvPr>
        </p:nvSpPr>
        <p:spPr>
          <a:xfrm>
            <a:off x="198500" y="1246825"/>
            <a:ext cx="8520600" cy="167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
              <a:t>Confidentiality</a:t>
            </a:r>
            <a:r>
              <a:rPr lang="en"/>
              <a:t>: An adversary cannot </a:t>
            </a:r>
            <a:r>
              <a:rPr i="1" lang="en"/>
              <a:t>read</a:t>
            </a:r>
            <a:r>
              <a:rPr lang="en"/>
              <a:t> our messages.</a:t>
            </a:r>
            <a:endParaRPr/>
          </a:p>
          <a:p>
            <a:pPr indent="-342900" lvl="0" marL="457200" rtl="0" algn="l">
              <a:spcBef>
                <a:spcPts val="0"/>
              </a:spcBef>
              <a:spcAft>
                <a:spcPts val="0"/>
              </a:spcAft>
              <a:buSzPts val="1800"/>
              <a:buChar char="●"/>
            </a:pPr>
            <a:r>
              <a:rPr lang="en"/>
              <a:t>Analogy: Locking and unlocking the message</a:t>
            </a:r>
            <a:endParaRPr/>
          </a:p>
          <a:p>
            <a:pPr indent="-317500" lvl="1" marL="914400" rtl="0" algn="l">
              <a:spcBef>
                <a:spcPts val="0"/>
              </a:spcBef>
              <a:spcAft>
                <a:spcPts val="0"/>
              </a:spcAft>
              <a:buSzPts val="1400"/>
              <a:buChar char="○"/>
            </a:pPr>
            <a:r>
              <a:rPr lang="en"/>
              <a:t>Alice uses the key to lock the message in a box</a:t>
            </a:r>
            <a:endParaRPr/>
          </a:p>
          <a:p>
            <a:pPr indent="-317500" lvl="1" marL="914400" rtl="0" algn="l">
              <a:spcBef>
                <a:spcPts val="0"/>
              </a:spcBef>
              <a:spcAft>
                <a:spcPts val="0"/>
              </a:spcAft>
              <a:buSzPts val="1400"/>
              <a:buChar char="○"/>
            </a:pPr>
            <a:r>
              <a:rPr lang="en"/>
              <a:t>Alice sends the message (locked in the box) over the insecure channel</a:t>
            </a:r>
            <a:endParaRPr/>
          </a:p>
          <a:p>
            <a:pPr indent="-317500" lvl="1" marL="914400" rtl="0" algn="l">
              <a:spcBef>
                <a:spcPts val="0"/>
              </a:spcBef>
              <a:spcAft>
                <a:spcPts val="0"/>
              </a:spcAft>
              <a:buSzPts val="1400"/>
              <a:buChar char="○"/>
            </a:pPr>
            <a:r>
              <a:rPr lang="en"/>
              <a:t>Eve sees the locked box, but cannot access the message without the key</a:t>
            </a:r>
            <a:endParaRPr/>
          </a:p>
          <a:p>
            <a:pPr indent="-317500" lvl="1" marL="914400" rtl="0" algn="l">
              <a:spcBef>
                <a:spcPts val="0"/>
              </a:spcBef>
              <a:spcAft>
                <a:spcPts val="0"/>
              </a:spcAft>
              <a:buSzPts val="1400"/>
              <a:buChar char="○"/>
            </a:pPr>
            <a:r>
              <a:rPr lang="en"/>
              <a:t>Bob receives the message (locked in the box) and uses the key to unlock the message</a:t>
            </a:r>
            <a:endParaRPr/>
          </a:p>
        </p:txBody>
      </p:sp>
      <p:sp>
        <p:nvSpPr>
          <p:cNvPr id="398" name="Google Shape;39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1"/>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403" name="Google Shape;403;p51"/>
          <p:cNvCxnSpPr>
            <a:endCxn id="401"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04" name="Google Shape;404;p51"/>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51"/>
          <p:cNvCxnSpPr>
            <a:stCxn id="404" idx="3"/>
            <a:endCxn id="407"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51"/>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410" name="Google Shape;410;p51"/>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412" name="Google Shape;412;p51"/>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Confidentiality</a:t>
            </a:r>
            <a:endParaRPr/>
          </a:p>
        </p:txBody>
      </p:sp>
      <p:sp>
        <p:nvSpPr>
          <p:cNvPr id="420" name="Google Shape;420;p52"/>
          <p:cNvSpPr txBox="1"/>
          <p:nvPr>
            <p:ph idx="1" type="body"/>
          </p:nvPr>
        </p:nvSpPr>
        <p:spPr>
          <a:xfrm>
            <a:off x="198500" y="1246825"/>
            <a:ext cx="8520600" cy="167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Schemes provide confidentiality by </a:t>
            </a:r>
            <a:r>
              <a:rPr b="1" lang="en"/>
              <a:t>encrypting</a:t>
            </a:r>
            <a:r>
              <a:rPr lang="en"/>
              <a:t> messages</a:t>
            </a:r>
            <a:endParaRPr/>
          </a:p>
          <a:p>
            <a:pPr indent="-317500" lvl="1" marL="914400" rtl="0" algn="l">
              <a:spcBef>
                <a:spcPts val="0"/>
              </a:spcBef>
              <a:spcAft>
                <a:spcPts val="0"/>
              </a:spcAft>
              <a:buSzPts val="1400"/>
              <a:buChar char="○"/>
            </a:pPr>
            <a:r>
              <a:rPr lang="en"/>
              <a:t>Alice uses the key to </a:t>
            </a:r>
            <a:r>
              <a:rPr b="1" lang="en"/>
              <a:t>encrypt </a:t>
            </a:r>
            <a:r>
              <a:rPr lang="en"/>
              <a:t>the message: Change the message into a scrambled form</a:t>
            </a:r>
            <a:endParaRPr/>
          </a:p>
          <a:p>
            <a:pPr indent="-317500" lvl="1" marL="914400" rtl="0" algn="l">
              <a:spcBef>
                <a:spcPts val="0"/>
              </a:spcBef>
              <a:spcAft>
                <a:spcPts val="0"/>
              </a:spcAft>
              <a:buSzPts val="1400"/>
              <a:buChar char="○"/>
            </a:pPr>
            <a:r>
              <a:rPr lang="en"/>
              <a:t>Alice sends the encrypted message over the insecure channel</a:t>
            </a:r>
            <a:endParaRPr/>
          </a:p>
          <a:p>
            <a:pPr indent="-317500" lvl="1" marL="914400" rtl="0" algn="l">
              <a:spcBef>
                <a:spcPts val="0"/>
              </a:spcBef>
              <a:spcAft>
                <a:spcPts val="0"/>
              </a:spcAft>
              <a:buSzPts val="1400"/>
              <a:buChar char="○"/>
            </a:pPr>
            <a:r>
              <a:rPr lang="en"/>
              <a:t>Eve sees the encrypted message, but cannot figure out the original message without the key</a:t>
            </a:r>
            <a:endParaRPr/>
          </a:p>
          <a:p>
            <a:pPr indent="-317500" lvl="1" marL="914400" rtl="0" algn="l">
              <a:spcBef>
                <a:spcPts val="0"/>
              </a:spcBef>
              <a:spcAft>
                <a:spcPts val="0"/>
              </a:spcAft>
              <a:buSzPts val="1400"/>
              <a:buChar char="○"/>
            </a:pPr>
            <a:r>
              <a:rPr lang="en"/>
              <a:t>Bob receives the encrypted message and uses the key to </a:t>
            </a:r>
            <a:r>
              <a:rPr b="1" lang="en"/>
              <a:t>decrypt</a:t>
            </a:r>
            <a:r>
              <a:rPr lang="en"/>
              <a:t> the message back into its original form</a:t>
            </a:r>
            <a:endParaRPr/>
          </a:p>
        </p:txBody>
      </p:sp>
      <p:sp>
        <p:nvSpPr>
          <p:cNvPr id="421" name="Google Shape;42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52"/>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2"/>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2"/>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p52"/>
          <p:cNvCxnSpPr>
            <a:endCxn id="426"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29" name="Google Shape;429;p52"/>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52"/>
          <p:cNvCxnSpPr>
            <a:stCxn id="429" idx="3"/>
            <a:endCxn id="432"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52"/>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52"/>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52"/>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Confidentiality</a:t>
            </a:r>
            <a:endParaRPr/>
          </a:p>
        </p:txBody>
      </p:sp>
      <p:sp>
        <p:nvSpPr>
          <p:cNvPr id="445" name="Google Shape;445;p53"/>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Plaintext</a:t>
            </a:r>
            <a:r>
              <a:rPr lang="en"/>
              <a:t>: The original message</a:t>
            </a:r>
            <a:endParaRPr/>
          </a:p>
          <a:p>
            <a:pPr indent="-342900" lvl="0" marL="457200" rtl="0" algn="l">
              <a:spcBef>
                <a:spcPts val="0"/>
              </a:spcBef>
              <a:spcAft>
                <a:spcPts val="0"/>
              </a:spcAft>
              <a:buSzPts val="1800"/>
              <a:buChar char="●"/>
            </a:pPr>
            <a:r>
              <a:rPr b="1" lang="en"/>
              <a:t>Ciphertext</a:t>
            </a:r>
            <a:r>
              <a:rPr lang="en"/>
              <a:t>: The encrypted message</a:t>
            </a:r>
            <a:endParaRPr/>
          </a:p>
        </p:txBody>
      </p:sp>
      <p:sp>
        <p:nvSpPr>
          <p:cNvPr id="446" name="Google Shape;44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53"/>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3"/>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53"/>
          <p:cNvCxnSpPr>
            <a:endCxn id="451"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53"/>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53"/>
          <p:cNvCxnSpPr>
            <a:stCxn id="454" idx="3"/>
            <a:endCxn id="457"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58" name="Google Shape;458;p53"/>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460" name="Google Shape;460;p53"/>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3"/>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4"/>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Integrity (and Authenticity)</a:t>
            </a:r>
            <a:endParaRPr/>
          </a:p>
        </p:txBody>
      </p:sp>
      <p:sp>
        <p:nvSpPr>
          <p:cNvPr id="472" name="Google Shape;472;p54"/>
          <p:cNvSpPr txBox="1"/>
          <p:nvPr>
            <p:ph idx="1" type="body"/>
          </p:nvPr>
        </p:nvSpPr>
        <p:spPr>
          <a:xfrm>
            <a:off x="198500" y="1246825"/>
            <a:ext cx="8520600" cy="1677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Integrity</a:t>
            </a:r>
            <a:r>
              <a:rPr lang="en"/>
              <a:t>: An adversary cannot </a:t>
            </a:r>
            <a:r>
              <a:rPr i="1" lang="en"/>
              <a:t>change</a:t>
            </a:r>
            <a:r>
              <a:rPr lang="en"/>
              <a:t> our messages without being detected.</a:t>
            </a:r>
            <a:endParaRPr/>
          </a:p>
          <a:p>
            <a:pPr indent="-334327" lvl="0" marL="457200" rtl="0" algn="l">
              <a:spcBef>
                <a:spcPts val="0"/>
              </a:spcBef>
              <a:spcAft>
                <a:spcPts val="0"/>
              </a:spcAft>
              <a:buSzPct val="100000"/>
              <a:buChar char="●"/>
            </a:pPr>
            <a:r>
              <a:rPr lang="en"/>
              <a:t>Analogy: Adding a seal on the message</a:t>
            </a:r>
            <a:endParaRPr/>
          </a:p>
          <a:p>
            <a:pPr indent="-310832" lvl="1" marL="914400" rtl="0" algn="l">
              <a:spcBef>
                <a:spcPts val="0"/>
              </a:spcBef>
              <a:spcAft>
                <a:spcPts val="0"/>
              </a:spcAft>
              <a:buSzPct val="100000"/>
              <a:buChar char="○"/>
            </a:pPr>
            <a:r>
              <a:rPr lang="en"/>
              <a:t>Alice uses the key to add a special seal on the message (e.g. puts tape on the envelope)</a:t>
            </a:r>
            <a:endParaRPr/>
          </a:p>
          <a:p>
            <a:pPr indent="-310832" lvl="1" marL="914400" rtl="0" algn="l">
              <a:spcBef>
                <a:spcPts val="0"/>
              </a:spcBef>
              <a:spcAft>
                <a:spcPts val="0"/>
              </a:spcAft>
              <a:buSzPct val="100000"/>
              <a:buChar char="○"/>
            </a:pPr>
            <a:r>
              <a:rPr lang="en"/>
              <a:t>Alice sends the message and the seal over the insecure channel</a:t>
            </a:r>
            <a:endParaRPr/>
          </a:p>
          <a:p>
            <a:pPr indent="-310832" lvl="1" marL="914400" rtl="0" algn="l">
              <a:spcBef>
                <a:spcPts val="0"/>
              </a:spcBef>
              <a:spcAft>
                <a:spcPts val="0"/>
              </a:spcAft>
              <a:buSzPct val="100000"/>
              <a:buChar char="○"/>
            </a:pPr>
            <a:r>
              <a:rPr lang="en"/>
              <a:t>If Mallory tampers with the message, she’ll break the seal (e.g. break the tape on the envelope)</a:t>
            </a:r>
            <a:endParaRPr/>
          </a:p>
          <a:p>
            <a:pPr indent="-310832" lvl="1" marL="914400" rtl="0" algn="l">
              <a:spcBef>
                <a:spcPts val="0"/>
              </a:spcBef>
              <a:spcAft>
                <a:spcPts val="0"/>
              </a:spcAft>
              <a:buSzPct val="100000"/>
              <a:buChar char="○"/>
            </a:pPr>
            <a:r>
              <a:rPr lang="en"/>
              <a:t>Without the key, Mallory cannot create her own seal</a:t>
            </a:r>
            <a:endParaRPr/>
          </a:p>
          <a:p>
            <a:pPr indent="-310832" lvl="1" marL="914400" rtl="0" algn="l">
              <a:spcBef>
                <a:spcPts val="0"/>
              </a:spcBef>
              <a:spcAft>
                <a:spcPts val="0"/>
              </a:spcAft>
              <a:buSzPct val="100000"/>
              <a:buChar char="○"/>
            </a:pPr>
            <a:r>
              <a:rPr lang="en"/>
              <a:t>Bob receives the message and the seal and checks that the seal has not been broken</a:t>
            </a:r>
            <a:endParaRPr/>
          </a:p>
        </p:txBody>
      </p:sp>
      <p:sp>
        <p:nvSpPr>
          <p:cNvPr id="473" name="Google Shape;47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54"/>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54"/>
          <p:cNvCxnSpPr>
            <a:endCxn id="476"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79" name="Google Shape;479;p54"/>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54"/>
          <p:cNvCxnSpPr>
            <a:stCxn id="479" idx="3"/>
            <a:endCxn id="482"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483" name="Google Shape;483;p54"/>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54"/>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54"/>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5"/>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Integrity (and Authenticity)</a:t>
            </a:r>
            <a:endParaRPr/>
          </a:p>
        </p:txBody>
      </p:sp>
      <p:sp>
        <p:nvSpPr>
          <p:cNvPr id="498" name="Google Shape;498;p55"/>
          <p:cNvSpPr txBox="1"/>
          <p:nvPr>
            <p:ph idx="1" type="body"/>
          </p:nvPr>
        </p:nvSpPr>
        <p:spPr>
          <a:xfrm>
            <a:off x="198500" y="1246825"/>
            <a:ext cx="8520600" cy="1677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Schemes provide integrity by adding a </a:t>
            </a:r>
            <a:r>
              <a:rPr b="1" lang="en"/>
              <a:t>tag</a:t>
            </a:r>
            <a:r>
              <a:rPr lang="en"/>
              <a:t> or </a:t>
            </a:r>
            <a:r>
              <a:rPr b="1" lang="en"/>
              <a:t>signature</a:t>
            </a:r>
            <a:r>
              <a:rPr lang="en"/>
              <a:t> on messages</a:t>
            </a:r>
            <a:endParaRPr/>
          </a:p>
          <a:p>
            <a:pPr indent="-317500" lvl="1" marL="914400" rtl="0" algn="l">
              <a:spcBef>
                <a:spcPts val="0"/>
              </a:spcBef>
              <a:spcAft>
                <a:spcPts val="0"/>
              </a:spcAft>
              <a:buSzPts val="1400"/>
              <a:buChar char="○"/>
            </a:pPr>
            <a:r>
              <a:rPr lang="en"/>
              <a:t>Alice uses the key to generate a special tag for the message</a:t>
            </a:r>
            <a:endParaRPr/>
          </a:p>
          <a:p>
            <a:pPr indent="-317500" lvl="1" marL="914400" rtl="0" algn="l">
              <a:spcBef>
                <a:spcPts val="0"/>
              </a:spcBef>
              <a:spcAft>
                <a:spcPts val="0"/>
              </a:spcAft>
              <a:buSzPts val="1400"/>
              <a:buChar char="○"/>
            </a:pPr>
            <a:r>
              <a:rPr lang="en"/>
              <a:t>Alice sends the message and the tag over the insecure channel</a:t>
            </a:r>
            <a:endParaRPr/>
          </a:p>
          <a:p>
            <a:pPr indent="-317500" lvl="1" marL="914400" rtl="0" algn="l">
              <a:spcBef>
                <a:spcPts val="0"/>
              </a:spcBef>
              <a:spcAft>
                <a:spcPts val="0"/>
              </a:spcAft>
              <a:buSzPts val="1400"/>
              <a:buChar char="○"/>
            </a:pPr>
            <a:r>
              <a:rPr lang="en"/>
              <a:t>If Mallory tampers with the message, the tag will no longer be valid</a:t>
            </a:r>
            <a:endParaRPr/>
          </a:p>
          <a:p>
            <a:pPr indent="-317500" lvl="1" marL="914400" rtl="0" algn="l">
              <a:spcBef>
                <a:spcPts val="0"/>
              </a:spcBef>
              <a:spcAft>
                <a:spcPts val="0"/>
              </a:spcAft>
              <a:buSzPts val="1400"/>
              <a:buChar char="○"/>
            </a:pPr>
            <a:r>
              <a:rPr lang="en"/>
              <a:t>Bob receives the message and the tag and checks that the tag is still valid</a:t>
            </a:r>
            <a:endParaRPr/>
          </a:p>
          <a:p>
            <a:pPr indent="-342900" lvl="0" marL="457200" rtl="0" algn="l">
              <a:spcBef>
                <a:spcPts val="0"/>
              </a:spcBef>
              <a:spcAft>
                <a:spcPts val="0"/>
              </a:spcAft>
              <a:buSzPts val="1800"/>
              <a:buChar char="●"/>
            </a:pPr>
            <a:r>
              <a:rPr lang="en"/>
              <a:t>More on integrity in a future lecture</a:t>
            </a:r>
            <a:endParaRPr/>
          </a:p>
        </p:txBody>
      </p:sp>
      <p:sp>
        <p:nvSpPr>
          <p:cNvPr id="499" name="Google Shape;49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55"/>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55"/>
          <p:cNvCxnSpPr>
            <a:endCxn id="502"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505" name="Google Shape;505;p55"/>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507" name="Google Shape;507;p55"/>
          <p:cNvCxnSpPr>
            <a:stCxn id="505" idx="3"/>
            <a:endCxn id="508"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509" name="Google Shape;509;p55"/>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55"/>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513" name="Google Shape;513;p55"/>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Combining Mitigations</a:t>
            </a:r>
            <a:endParaRPr/>
          </a:p>
        </p:txBody>
      </p:sp>
      <p:sp>
        <p:nvSpPr>
          <p:cNvPr id="96" name="Google Shape;96;p2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Recall: We can use multiple mitigations together</a:t>
            </a:r>
            <a:endParaRPr/>
          </a:p>
          <a:p>
            <a:pPr indent="-317500" lvl="1" marL="914400" rtl="0" algn="l">
              <a:spcBef>
                <a:spcPts val="0"/>
              </a:spcBef>
              <a:spcAft>
                <a:spcPts val="0"/>
              </a:spcAft>
              <a:buSzPts val="1400"/>
              <a:buChar char="○"/>
            </a:pPr>
            <a:r>
              <a:rPr lang="en"/>
              <a:t>Synergistic protection: one mitigation helps strengthen another mitigation</a:t>
            </a:r>
            <a:endParaRPr/>
          </a:p>
          <a:p>
            <a:pPr indent="-317500" lvl="1" marL="914400" rtl="0" algn="l">
              <a:spcBef>
                <a:spcPts val="0"/>
              </a:spcBef>
              <a:spcAft>
                <a:spcPts val="0"/>
              </a:spcAft>
              <a:buSzPts val="1400"/>
              <a:buChar char="○"/>
            </a:pPr>
            <a:r>
              <a:rPr lang="en"/>
              <a:t>Force the attacker to find multiple vulnerabilities to exploit the program</a:t>
            </a:r>
            <a:endParaRPr/>
          </a:p>
          <a:p>
            <a:pPr indent="-317500" lvl="1" marL="914400" rtl="0" algn="l">
              <a:spcBef>
                <a:spcPts val="0"/>
              </a:spcBef>
              <a:spcAft>
                <a:spcPts val="0"/>
              </a:spcAft>
              <a:buSzPts val="1400"/>
              <a:buChar char="○"/>
            </a:pPr>
            <a:r>
              <a:rPr lang="en"/>
              <a:t>Defense in depth</a:t>
            </a:r>
            <a:endParaRPr/>
          </a:p>
          <a:p>
            <a:pPr indent="-342900" lvl="0" marL="457200" rtl="0" algn="l">
              <a:spcBef>
                <a:spcPts val="0"/>
              </a:spcBef>
              <a:spcAft>
                <a:spcPts val="0"/>
              </a:spcAft>
              <a:buSzPts val="1800"/>
              <a:buChar char="●"/>
            </a:pPr>
            <a:r>
              <a:rPr lang="en"/>
              <a:t>Example: Combining ASLR and non-executable pages</a:t>
            </a:r>
            <a:endParaRPr/>
          </a:p>
          <a:p>
            <a:pPr indent="-317500" lvl="1" marL="914400" rtl="0" algn="l">
              <a:spcBef>
                <a:spcPts val="0"/>
              </a:spcBef>
              <a:spcAft>
                <a:spcPts val="0"/>
              </a:spcAft>
              <a:buSzPts val="1400"/>
              <a:buChar char="○"/>
            </a:pPr>
            <a:r>
              <a:rPr lang="en"/>
              <a:t>An attacker can't write their own shellcode, because of non-executable pages</a:t>
            </a:r>
            <a:endParaRPr/>
          </a:p>
          <a:p>
            <a:pPr indent="-317500" lvl="1" marL="914400" rtl="0" algn="l">
              <a:spcBef>
                <a:spcPts val="0"/>
              </a:spcBef>
              <a:spcAft>
                <a:spcPts val="0"/>
              </a:spcAft>
              <a:buSzPts val="1400"/>
              <a:buChar char="○"/>
            </a:pPr>
            <a:r>
              <a:rPr lang="en"/>
              <a:t>An attacker can't use existing code in memory, because they don't know the addresses of those code (ASLR)</a:t>
            </a:r>
            <a:endParaRPr/>
          </a:p>
          <a:p>
            <a:pPr indent="-342900" lvl="0" marL="457200" rtl="0" algn="l">
              <a:spcBef>
                <a:spcPts val="0"/>
              </a:spcBef>
              <a:spcAft>
                <a:spcPts val="0"/>
              </a:spcAft>
              <a:buSzPts val="1800"/>
              <a:buChar char="●"/>
            </a:pPr>
            <a:r>
              <a:rPr lang="en"/>
              <a:t>To defeat ASLR </a:t>
            </a:r>
            <a:r>
              <a:rPr i="1" lang="en"/>
              <a:t>and</a:t>
            </a:r>
            <a:r>
              <a:rPr lang="en"/>
              <a:t> non-executable pages, the attacker needs to find two vulnerabilities</a:t>
            </a:r>
            <a:endParaRPr/>
          </a:p>
          <a:p>
            <a:pPr indent="-317500" lvl="1" marL="914400" rtl="0" algn="l">
              <a:spcBef>
                <a:spcPts val="0"/>
              </a:spcBef>
              <a:spcAft>
                <a:spcPts val="0"/>
              </a:spcAft>
              <a:buSzPts val="1400"/>
              <a:buChar char="○"/>
            </a:pPr>
            <a:r>
              <a:rPr lang="en"/>
              <a:t>First, find a way to leak memory and reveal the address randomization (defeat ASLR)</a:t>
            </a:r>
            <a:endParaRPr/>
          </a:p>
          <a:p>
            <a:pPr indent="-317500" lvl="1" marL="914400" rtl="0" algn="l">
              <a:spcBef>
                <a:spcPts val="0"/>
              </a:spcBef>
              <a:spcAft>
                <a:spcPts val="0"/>
              </a:spcAft>
              <a:buSzPts val="1400"/>
              <a:buChar char="○"/>
            </a:pPr>
            <a:r>
              <a:rPr lang="en"/>
              <a:t>Second, find a way to write to memory and write a ROP chain (defeat non-executable pages)</a:t>
            </a:r>
            <a:endParaRPr/>
          </a:p>
        </p:txBody>
      </p:sp>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0" name="Shape 520"/>
        <p:cNvGrpSpPr/>
        <p:nvPr/>
      </p:nvGrpSpPr>
      <p:grpSpPr>
        <a:xfrm>
          <a:off x="0" y="0"/>
          <a:ext cx="0" cy="0"/>
          <a:chOff x="0" y="0"/>
          <a:chExt cx="0" cy="0"/>
        </a:xfrm>
      </p:grpSpPr>
      <p:sp>
        <p:nvSpPr>
          <p:cNvPr id="521" name="Google Shape;521;p5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Models</a:t>
            </a:r>
            <a:endParaRPr/>
          </a:p>
        </p:txBody>
      </p:sp>
      <p:sp>
        <p:nvSpPr>
          <p:cNvPr id="522" name="Google Shape;522;p56"/>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if Eve can do more than eavesdrop?</a:t>
            </a:r>
            <a:endParaRPr/>
          </a:p>
          <a:p>
            <a:pPr indent="-342900" lvl="0" marL="457200" rtl="0" algn="l">
              <a:spcBef>
                <a:spcPts val="0"/>
              </a:spcBef>
              <a:spcAft>
                <a:spcPts val="0"/>
              </a:spcAft>
              <a:buSzPts val="1800"/>
              <a:buChar char="●"/>
            </a:pPr>
            <a:r>
              <a:rPr lang="en"/>
              <a:t>Real-world schemes are often vulnerable to more sophisticated attackers, so cryptographers have created more sophisticated threat models too</a:t>
            </a:r>
            <a:endParaRPr/>
          </a:p>
          <a:p>
            <a:pPr indent="-342900" lvl="0" marL="457200" rtl="0" algn="l">
              <a:spcBef>
                <a:spcPts val="0"/>
              </a:spcBef>
              <a:spcAft>
                <a:spcPts val="0"/>
              </a:spcAft>
              <a:buSzPts val="1800"/>
              <a:buChar char="●"/>
            </a:pPr>
            <a:r>
              <a:rPr lang="en"/>
              <a:t>Some threat models for analyzing confidentiality:</a:t>
            </a:r>
            <a:endParaRPr/>
          </a:p>
        </p:txBody>
      </p:sp>
      <p:sp>
        <p:nvSpPr>
          <p:cNvPr id="523" name="Google Shape;52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524" name="Google Shape;524;p56"/>
          <p:cNvGraphicFramePr/>
          <p:nvPr/>
        </p:nvGraphicFramePr>
        <p:xfrm>
          <a:off x="243888" y="2856963"/>
          <a:ext cx="3000000" cy="3000000"/>
        </p:xfrm>
        <a:graphic>
          <a:graphicData uri="http://schemas.openxmlformats.org/drawingml/2006/table">
            <a:tbl>
              <a:tblPr>
                <a:noFill/>
                <a:tableStyleId>{DF68B0A8-356D-4739-86A0-293F613CF9FD}</a:tableStyleId>
              </a:tblPr>
              <a:tblGrid>
                <a:gridCol w="2611500"/>
                <a:gridCol w="2902400"/>
                <a:gridCol w="29899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Can Eve trick Alice into encrypting messages of Eve’s choosing?</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Can Eve trick Bob into decrypting messages of Eve’s choosing?</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Ciphertext-only</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Chosen-plaintext</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Chosen-ciphertext</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Chosen plaintext-ciphertext</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8" name="Shape 528"/>
        <p:cNvGrpSpPr/>
        <p:nvPr/>
      </p:nvGrpSpPr>
      <p:grpSpPr>
        <a:xfrm>
          <a:off x="0" y="0"/>
          <a:ext cx="0" cy="0"/>
          <a:chOff x="0" y="0"/>
          <a:chExt cx="0" cy="0"/>
        </a:xfrm>
      </p:grpSpPr>
      <p:sp>
        <p:nvSpPr>
          <p:cNvPr id="529" name="Google Shape;529;p5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Models</a:t>
            </a:r>
            <a:endParaRPr/>
          </a:p>
        </p:txBody>
      </p:sp>
      <p:sp>
        <p:nvSpPr>
          <p:cNvPr id="530" name="Google Shape;530;p57"/>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this class, we’ll use the chosen plaintext attack model</a:t>
            </a:r>
            <a:endParaRPr/>
          </a:p>
          <a:p>
            <a:pPr indent="-342900" lvl="0" marL="457200" rtl="0" algn="l">
              <a:spcBef>
                <a:spcPts val="0"/>
              </a:spcBef>
              <a:spcAft>
                <a:spcPts val="0"/>
              </a:spcAft>
              <a:buSzPts val="1800"/>
              <a:buChar char="●"/>
            </a:pPr>
            <a:r>
              <a:rPr lang="en"/>
              <a:t>In practice, cryptographers use the chosen plaintext-ciphertext model</a:t>
            </a:r>
            <a:endParaRPr/>
          </a:p>
          <a:p>
            <a:pPr indent="-317500" lvl="1" marL="914400" rtl="0" algn="l">
              <a:spcBef>
                <a:spcPts val="0"/>
              </a:spcBef>
              <a:spcAft>
                <a:spcPts val="0"/>
              </a:spcAft>
              <a:buSzPts val="1400"/>
              <a:buChar char="○"/>
            </a:pPr>
            <a:r>
              <a:rPr lang="en"/>
              <a:t>It’s the most powerful</a:t>
            </a:r>
            <a:endParaRPr/>
          </a:p>
          <a:p>
            <a:pPr indent="-317500" lvl="1" marL="914400" rtl="0" algn="l">
              <a:spcBef>
                <a:spcPts val="0"/>
              </a:spcBef>
              <a:spcAft>
                <a:spcPts val="0"/>
              </a:spcAft>
              <a:buSzPts val="1400"/>
              <a:buChar char="○"/>
            </a:pPr>
            <a:r>
              <a:rPr lang="en"/>
              <a:t>It can actually be defended against</a:t>
            </a:r>
            <a:endParaRPr/>
          </a:p>
        </p:txBody>
      </p:sp>
      <p:sp>
        <p:nvSpPr>
          <p:cNvPr id="531" name="Google Shape;53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532" name="Google Shape;532;p57"/>
          <p:cNvGraphicFramePr/>
          <p:nvPr/>
        </p:nvGraphicFramePr>
        <p:xfrm>
          <a:off x="243888" y="2856963"/>
          <a:ext cx="3000000" cy="3000000"/>
        </p:xfrm>
        <a:graphic>
          <a:graphicData uri="http://schemas.openxmlformats.org/drawingml/2006/table">
            <a:tbl>
              <a:tblPr>
                <a:noFill/>
                <a:tableStyleId>{DF68B0A8-356D-4739-86A0-293F613CF9FD}</a:tableStyleId>
              </a:tblPr>
              <a:tblGrid>
                <a:gridCol w="2611500"/>
                <a:gridCol w="2902400"/>
                <a:gridCol w="29899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Can Eve trick Alice into encrypting messages of Eve’s choosing?</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Can Eve trick Bob into decrypting messages of Eve’s choosing?</a:t>
                      </a:r>
                      <a:endParaRPr/>
                    </a:p>
                  </a:txBody>
                  <a:tcPr marT="91425" marB="91425" marR="91425" marL="91425"/>
                </a:tc>
              </a:tr>
              <a:tr h="381000">
                <a:tc>
                  <a:txBody>
                    <a:bodyPr/>
                    <a:lstStyle/>
                    <a:p>
                      <a:pPr indent="0" lvl="0" marL="0" rtl="0" algn="l">
                        <a:spcBef>
                          <a:spcPts val="0"/>
                        </a:spcBef>
                        <a:spcAft>
                          <a:spcPts val="0"/>
                        </a:spcAft>
                        <a:buNone/>
                      </a:pPr>
                      <a:r>
                        <a:rPr b="1" lang="en"/>
                        <a:t>Ciphertext-only</a:t>
                      </a:r>
                      <a:endParaRPr b="1"/>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b="1" lang="en"/>
                        <a:t>Chosen-plaintext</a:t>
                      </a:r>
                      <a:endParaRPr b="1"/>
                    </a:p>
                  </a:txBody>
                  <a:tcPr marT="91425" marB="91425" marR="91425" marL="91425">
                    <a:solidFill>
                      <a:srgbClr val="F9CB9C"/>
                    </a:solidFill>
                  </a:tcPr>
                </a:tc>
                <a:tc>
                  <a:txBody>
                    <a:bodyPr/>
                    <a:lstStyle/>
                    <a:p>
                      <a:pPr indent="0" lvl="0" marL="0" rtl="0" algn="ctr">
                        <a:spcBef>
                          <a:spcPts val="0"/>
                        </a:spcBef>
                        <a:spcAft>
                          <a:spcPts val="0"/>
                        </a:spcAft>
                        <a:buNone/>
                      </a:pPr>
                      <a:r>
                        <a:rPr lang="en"/>
                        <a:t>Yes</a:t>
                      </a:r>
                      <a:endParaRPr/>
                    </a:p>
                  </a:txBody>
                  <a:tcPr marT="91425" marB="91425" marR="91425" marL="91425">
                    <a:solidFill>
                      <a:srgbClr val="F9CB9C"/>
                    </a:solidFill>
                  </a:tcPr>
                </a:tc>
                <a:tc>
                  <a:txBody>
                    <a:bodyPr/>
                    <a:lstStyle/>
                    <a:p>
                      <a:pPr indent="0" lvl="0" marL="0" rtl="0" algn="ctr">
                        <a:spcBef>
                          <a:spcPts val="0"/>
                        </a:spcBef>
                        <a:spcAft>
                          <a:spcPts val="0"/>
                        </a:spcAft>
                        <a:buNone/>
                      </a:pPr>
                      <a:r>
                        <a:rPr lang="en"/>
                        <a:t>No</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b="1" lang="en"/>
                        <a:t>Chosen-ciphertext</a:t>
                      </a:r>
                      <a:endParaRPr b="1"/>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b="1" lang="en"/>
                        <a:t>Chosen plaintext-ciphertext</a:t>
                      </a:r>
                      <a:endParaRPr b="1"/>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Roadmap</a:t>
            </a:r>
            <a:endParaRPr/>
          </a:p>
        </p:txBody>
      </p:sp>
      <p:graphicFrame>
        <p:nvGraphicFramePr>
          <p:cNvPr id="538" name="Google Shape;538;p58"/>
          <p:cNvGraphicFramePr/>
          <p:nvPr/>
        </p:nvGraphicFramePr>
        <p:xfrm>
          <a:off x="311700" y="1310650"/>
          <a:ext cx="3000000" cy="3000000"/>
        </p:xfrm>
        <a:graphic>
          <a:graphicData uri="http://schemas.openxmlformats.org/drawingml/2006/table">
            <a:tbl>
              <a:tblPr>
                <a:noFill/>
                <a:tableStyleId>{DF68B0A8-356D-4739-86A0-293F613CF9FD}</a:tableStyleId>
              </a:tblPr>
              <a:tblGrid>
                <a:gridCol w="1739450"/>
                <a:gridCol w="3241925"/>
                <a:gridCol w="3539225"/>
              </a:tblGrid>
              <a:tr h="374550">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spcBef>
                          <a:spcPts val="0"/>
                        </a:spcBef>
                        <a:spcAft>
                          <a:spcPts val="0"/>
                        </a:spcAft>
                        <a:buNone/>
                      </a:pPr>
                      <a:r>
                        <a:rPr lang="en" sz="1600"/>
                        <a:t>Symmetric-key</a:t>
                      </a:r>
                      <a:endParaRPr sz="1600"/>
                    </a:p>
                  </a:txBody>
                  <a:tcPr marT="91425" marB="91425" marR="91425" marL="91425"/>
                </a:tc>
                <a:tc>
                  <a:txBody>
                    <a:bodyPr/>
                    <a:lstStyle/>
                    <a:p>
                      <a:pPr indent="0" lvl="0" marL="0" rtl="0" algn="l">
                        <a:spcBef>
                          <a:spcPts val="0"/>
                        </a:spcBef>
                        <a:spcAft>
                          <a:spcPts val="0"/>
                        </a:spcAft>
                        <a:buNone/>
                      </a:pPr>
                      <a:r>
                        <a:rPr lang="en" sz="1600"/>
                        <a:t>Asymmetric-key</a:t>
                      </a:r>
                      <a:endParaRPr sz="1600"/>
                    </a:p>
                  </a:txBody>
                  <a:tcPr marT="91425" marB="91425" marR="91425" marL="91425"/>
                </a:tc>
              </a:tr>
              <a:tr h="802625">
                <a:tc>
                  <a:txBody>
                    <a:bodyPr/>
                    <a:lstStyle/>
                    <a:p>
                      <a:pPr indent="0" lvl="0" marL="0" rtl="0" algn="l">
                        <a:spcBef>
                          <a:spcPts val="0"/>
                        </a:spcBef>
                        <a:spcAft>
                          <a:spcPts val="0"/>
                        </a:spcAft>
                        <a:buNone/>
                      </a:pPr>
                      <a:r>
                        <a:rPr lang="en" sz="1600"/>
                        <a:t>Confidentiality</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One-time pads</a:t>
                      </a:r>
                      <a:endParaRPr sz="1600"/>
                    </a:p>
                    <a:p>
                      <a:pPr indent="-330200" lvl="0" marL="457200" rtl="0" algn="l">
                        <a:spcBef>
                          <a:spcPts val="0"/>
                        </a:spcBef>
                        <a:spcAft>
                          <a:spcPts val="0"/>
                        </a:spcAft>
                        <a:buSzPts val="1600"/>
                        <a:buChar char="●"/>
                      </a:pPr>
                      <a:r>
                        <a:rPr lang="en" sz="1600"/>
                        <a:t>Block ciphers with chaining modes (e.g. AES-CBC)</a:t>
                      </a:r>
                      <a:endParaRPr sz="1600"/>
                    </a:p>
                    <a:p>
                      <a:pPr indent="-330200" lvl="0" marL="457200" rtl="0" algn="l">
                        <a:spcBef>
                          <a:spcPts val="0"/>
                        </a:spcBef>
                        <a:spcAft>
                          <a:spcPts val="0"/>
                        </a:spcAft>
                        <a:buClr>
                          <a:schemeClr val="dk1"/>
                        </a:buClr>
                        <a:buSzPts val="1600"/>
                        <a:buChar char="●"/>
                      </a:pPr>
                      <a:r>
                        <a:rPr lang="en" sz="1600">
                          <a:solidFill>
                            <a:schemeClr val="dk1"/>
                          </a:solidFill>
                        </a:rPr>
                        <a:t>Stream ciphers</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RSA encryption</a:t>
                      </a:r>
                      <a:endParaRPr sz="1600"/>
                    </a:p>
                    <a:p>
                      <a:pPr indent="-330200" lvl="0" marL="457200" rtl="0" algn="l">
                        <a:spcBef>
                          <a:spcPts val="0"/>
                        </a:spcBef>
                        <a:spcAft>
                          <a:spcPts val="0"/>
                        </a:spcAft>
                        <a:buSzPts val="1600"/>
                        <a:buChar char="●"/>
                      </a:pPr>
                      <a:r>
                        <a:rPr lang="en" sz="1600"/>
                        <a:t>ElGamal encryption</a:t>
                      </a:r>
                      <a:endParaRPr sz="1600"/>
                    </a:p>
                  </a:txBody>
                  <a:tcPr marT="91425" marB="91425" marR="91425" marL="91425"/>
                </a:tc>
              </a:tr>
              <a:tr h="802625">
                <a:tc>
                  <a:txBody>
                    <a:bodyPr/>
                    <a:lstStyle/>
                    <a:p>
                      <a:pPr indent="0" lvl="0" marL="0" rtl="0" algn="l">
                        <a:spcBef>
                          <a:spcPts val="0"/>
                        </a:spcBef>
                        <a:spcAft>
                          <a:spcPts val="0"/>
                        </a:spcAft>
                        <a:buNone/>
                      </a:pPr>
                      <a:r>
                        <a:rPr lang="en" sz="1600"/>
                        <a:t>Integrity,</a:t>
                      </a:r>
                      <a:br>
                        <a:rPr lang="en" sz="1600"/>
                      </a:br>
                      <a:r>
                        <a:rPr lang="en" sz="1600"/>
                        <a:t>Authentication</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MACs (e.g. HMAC)</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Digital signatures (e.g. RSA signatures)</a:t>
                      </a:r>
                      <a:endParaRPr sz="1600"/>
                    </a:p>
                  </a:txBody>
                  <a:tcPr marT="91425" marB="91425" marR="91425" marL="91425"/>
                </a:tc>
              </a:tr>
            </a:tbl>
          </a:graphicData>
        </a:graphic>
      </p:graphicFrame>
      <p:sp>
        <p:nvSpPr>
          <p:cNvPr id="539" name="Google Shape;539;p58"/>
          <p:cNvSpPr txBox="1"/>
          <p:nvPr>
            <p:ph idx="4294967295" type="body"/>
          </p:nvPr>
        </p:nvSpPr>
        <p:spPr>
          <a:xfrm>
            <a:off x="198500" y="3844625"/>
            <a:ext cx="4373400" cy="116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Hash functions</a:t>
            </a:r>
            <a:endParaRPr sz="1600"/>
          </a:p>
          <a:p>
            <a:pPr indent="-330200" lvl="0" marL="457200" rtl="0" algn="l">
              <a:spcBef>
                <a:spcPts val="0"/>
              </a:spcBef>
              <a:spcAft>
                <a:spcPts val="0"/>
              </a:spcAft>
              <a:buSzPts val="1600"/>
              <a:buChar char="●"/>
            </a:pPr>
            <a:r>
              <a:rPr lang="en" sz="1600"/>
              <a:t>Pseudorandom number generators</a:t>
            </a:r>
            <a:endParaRPr sz="1600"/>
          </a:p>
          <a:p>
            <a:pPr indent="-330200" lvl="0" marL="457200" rtl="0" algn="l">
              <a:spcBef>
                <a:spcPts val="0"/>
              </a:spcBef>
              <a:spcAft>
                <a:spcPts val="0"/>
              </a:spcAft>
              <a:buSzPts val="1600"/>
              <a:buChar char="●"/>
            </a:pPr>
            <a:r>
              <a:rPr lang="en" sz="1600"/>
              <a:t>Public key exchange (e.g. Diffie-Hellman)</a:t>
            </a:r>
            <a:endParaRPr sz="1600"/>
          </a:p>
        </p:txBody>
      </p:sp>
      <p:sp>
        <p:nvSpPr>
          <p:cNvPr id="540" name="Google Shape;540;p58"/>
          <p:cNvSpPr txBox="1"/>
          <p:nvPr/>
        </p:nvSpPr>
        <p:spPr>
          <a:xfrm>
            <a:off x="5175400" y="3844625"/>
            <a:ext cx="344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41" name="Google Shape;54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Symmetric-Key Encryption</a:t>
            </a:r>
            <a:endParaRPr/>
          </a:p>
        </p:txBody>
      </p:sp>
      <p:sp>
        <p:nvSpPr>
          <p:cNvPr id="547" name="Google Shape;54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8" name="Google Shape;548;p59"/>
          <p:cNvPicPr preferRelativeResize="0"/>
          <p:nvPr/>
        </p:nvPicPr>
        <p:blipFill>
          <a:blip r:embed="rId3">
            <a:alphaModFix/>
          </a:blip>
          <a:stretch>
            <a:fillRect/>
          </a:stretch>
        </p:blipFill>
        <p:spPr>
          <a:xfrm>
            <a:off x="3848786" y="2992650"/>
            <a:ext cx="1446419" cy="1670575"/>
          </a:xfrm>
          <a:prstGeom prst="rect">
            <a:avLst/>
          </a:prstGeom>
          <a:noFill/>
          <a:ln>
            <a:noFill/>
          </a:ln>
        </p:spPr>
      </p:pic>
      <p:sp>
        <p:nvSpPr>
          <p:cNvPr id="549" name="Google Shape;549;p59"/>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6.1</a:t>
            </a:r>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Roadmap</a:t>
            </a:r>
            <a:endParaRPr/>
          </a:p>
        </p:txBody>
      </p:sp>
      <p:graphicFrame>
        <p:nvGraphicFramePr>
          <p:cNvPr id="555" name="Google Shape;555;p60"/>
          <p:cNvGraphicFramePr/>
          <p:nvPr/>
        </p:nvGraphicFramePr>
        <p:xfrm>
          <a:off x="311700" y="1310650"/>
          <a:ext cx="3000000" cy="3000000"/>
        </p:xfrm>
        <a:graphic>
          <a:graphicData uri="http://schemas.openxmlformats.org/drawingml/2006/table">
            <a:tbl>
              <a:tblPr>
                <a:noFill/>
                <a:tableStyleId>{DF68B0A8-356D-4739-86A0-293F613CF9FD}</a:tableStyleId>
              </a:tblPr>
              <a:tblGrid>
                <a:gridCol w="1739450"/>
                <a:gridCol w="3241925"/>
                <a:gridCol w="3539225"/>
              </a:tblGrid>
              <a:tr h="374550">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spcBef>
                          <a:spcPts val="0"/>
                        </a:spcBef>
                        <a:spcAft>
                          <a:spcPts val="0"/>
                        </a:spcAft>
                        <a:buNone/>
                      </a:pPr>
                      <a:r>
                        <a:rPr lang="en" sz="1600"/>
                        <a:t>Symmetric-key</a:t>
                      </a:r>
                      <a:endParaRPr sz="1600"/>
                    </a:p>
                  </a:txBody>
                  <a:tcPr marT="91425" marB="91425" marR="91425" marL="91425"/>
                </a:tc>
                <a:tc>
                  <a:txBody>
                    <a:bodyPr/>
                    <a:lstStyle/>
                    <a:p>
                      <a:pPr indent="0" lvl="0" marL="0" rtl="0" algn="l">
                        <a:spcBef>
                          <a:spcPts val="0"/>
                        </a:spcBef>
                        <a:spcAft>
                          <a:spcPts val="0"/>
                        </a:spcAft>
                        <a:buNone/>
                      </a:pPr>
                      <a:r>
                        <a:rPr lang="en" sz="1600"/>
                        <a:t>Asymmetric-key</a:t>
                      </a:r>
                      <a:endParaRPr sz="1600"/>
                    </a:p>
                  </a:txBody>
                  <a:tcPr marT="91425" marB="91425" marR="91425" marL="91425"/>
                </a:tc>
              </a:tr>
              <a:tr h="802625">
                <a:tc>
                  <a:txBody>
                    <a:bodyPr/>
                    <a:lstStyle/>
                    <a:p>
                      <a:pPr indent="0" lvl="0" marL="0" rtl="0" algn="l">
                        <a:spcBef>
                          <a:spcPts val="0"/>
                        </a:spcBef>
                        <a:spcAft>
                          <a:spcPts val="0"/>
                        </a:spcAft>
                        <a:buNone/>
                      </a:pPr>
                      <a:r>
                        <a:rPr lang="en" sz="1600"/>
                        <a:t>Confidentiality</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One-time pads</a:t>
                      </a:r>
                      <a:endParaRPr sz="1600"/>
                    </a:p>
                    <a:p>
                      <a:pPr indent="-330200" lvl="0" marL="457200" rtl="0" algn="l">
                        <a:spcBef>
                          <a:spcPts val="0"/>
                        </a:spcBef>
                        <a:spcAft>
                          <a:spcPts val="0"/>
                        </a:spcAft>
                        <a:buSzPts val="1600"/>
                        <a:buChar char="●"/>
                      </a:pPr>
                      <a:r>
                        <a:rPr lang="en" sz="1600"/>
                        <a:t>Block ciphers with chaining modes (e.g. AES-CBC)</a:t>
                      </a:r>
                      <a:endParaRPr sz="1600"/>
                    </a:p>
                    <a:p>
                      <a:pPr indent="-330200" lvl="0" marL="457200" rtl="0" algn="l">
                        <a:spcBef>
                          <a:spcPts val="0"/>
                        </a:spcBef>
                        <a:spcAft>
                          <a:spcPts val="0"/>
                        </a:spcAft>
                        <a:buClr>
                          <a:srgbClr val="000000"/>
                        </a:buClr>
                        <a:buSzPts val="1600"/>
                        <a:buChar char="●"/>
                      </a:pPr>
                      <a:r>
                        <a:rPr lang="en" sz="1600">
                          <a:solidFill>
                            <a:schemeClr val="dk1"/>
                          </a:solidFill>
                        </a:rPr>
                        <a:t>Stream ciphers</a:t>
                      </a:r>
                      <a:endParaRPr sz="1600"/>
                    </a:p>
                  </a:txBody>
                  <a:tcPr marT="91425" marB="91425" marR="91425" marL="91425">
                    <a:solidFill>
                      <a:srgbClr val="F4CCCC"/>
                    </a:solidFill>
                  </a:tcPr>
                </a:tc>
                <a:tc>
                  <a:txBody>
                    <a:bodyPr/>
                    <a:lstStyle/>
                    <a:p>
                      <a:pPr indent="-330200" lvl="0" marL="457200" rtl="0" algn="l">
                        <a:spcBef>
                          <a:spcPts val="0"/>
                        </a:spcBef>
                        <a:spcAft>
                          <a:spcPts val="0"/>
                        </a:spcAft>
                        <a:buSzPts val="1600"/>
                        <a:buChar char="●"/>
                      </a:pPr>
                      <a:r>
                        <a:rPr lang="en" sz="1600"/>
                        <a:t>RSA encryption</a:t>
                      </a:r>
                      <a:endParaRPr sz="1600"/>
                    </a:p>
                    <a:p>
                      <a:pPr indent="-330200" lvl="0" marL="457200" rtl="0" algn="l">
                        <a:spcBef>
                          <a:spcPts val="0"/>
                        </a:spcBef>
                        <a:spcAft>
                          <a:spcPts val="0"/>
                        </a:spcAft>
                        <a:buSzPts val="1600"/>
                        <a:buChar char="●"/>
                      </a:pPr>
                      <a:r>
                        <a:rPr lang="en" sz="1600"/>
                        <a:t>ElGamal encryption</a:t>
                      </a:r>
                      <a:endParaRPr sz="1600"/>
                    </a:p>
                  </a:txBody>
                  <a:tcPr marT="91425" marB="91425" marR="91425" marL="91425"/>
                </a:tc>
              </a:tr>
              <a:tr h="802625">
                <a:tc>
                  <a:txBody>
                    <a:bodyPr/>
                    <a:lstStyle/>
                    <a:p>
                      <a:pPr indent="0" lvl="0" marL="0" rtl="0" algn="l">
                        <a:spcBef>
                          <a:spcPts val="0"/>
                        </a:spcBef>
                        <a:spcAft>
                          <a:spcPts val="0"/>
                        </a:spcAft>
                        <a:buNone/>
                      </a:pPr>
                      <a:r>
                        <a:rPr lang="en" sz="1600"/>
                        <a:t>Integrity,</a:t>
                      </a:r>
                      <a:br>
                        <a:rPr lang="en" sz="1600"/>
                      </a:br>
                      <a:r>
                        <a:rPr lang="en" sz="1600"/>
                        <a:t>Authentication</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MACs (e.g. HMAC)</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Digital signatures (e.g. RSA signatures)</a:t>
                      </a:r>
                      <a:endParaRPr sz="1600"/>
                    </a:p>
                  </a:txBody>
                  <a:tcPr marT="91425" marB="91425" marR="91425" marL="91425"/>
                </a:tc>
              </a:tr>
            </a:tbl>
          </a:graphicData>
        </a:graphic>
      </p:graphicFrame>
      <p:sp>
        <p:nvSpPr>
          <p:cNvPr id="556" name="Google Shape;556;p60"/>
          <p:cNvSpPr txBox="1"/>
          <p:nvPr>
            <p:ph idx="4294967295" type="body"/>
          </p:nvPr>
        </p:nvSpPr>
        <p:spPr>
          <a:xfrm>
            <a:off x="198500" y="3844625"/>
            <a:ext cx="4373400" cy="116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Hash functions</a:t>
            </a:r>
            <a:endParaRPr sz="1600"/>
          </a:p>
          <a:p>
            <a:pPr indent="-330200" lvl="0" marL="457200" rtl="0" algn="l">
              <a:spcBef>
                <a:spcPts val="0"/>
              </a:spcBef>
              <a:spcAft>
                <a:spcPts val="0"/>
              </a:spcAft>
              <a:buSzPts val="1600"/>
              <a:buChar char="●"/>
            </a:pPr>
            <a:r>
              <a:rPr lang="en" sz="1600"/>
              <a:t>Pseudorandom number generators</a:t>
            </a:r>
            <a:endParaRPr sz="1600"/>
          </a:p>
          <a:p>
            <a:pPr indent="-330200" lvl="0" marL="457200" rtl="0" algn="l">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Symmetric-Key Encryption</a:t>
            </a:r>
            <a:endParaRPr/>
          </a:p>
        </p:txBody>
      </p:sp>
      <p:sp>
        <p:nvSpPr>
          <p:cNvPr id="564" name="Google Shape;564;p6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next few schemes are symmetric-key encryption schemes</a:t>
            </a:r>
            <a:endParaRPr/>
          </a:p>
          <a:p>
            <a:pPr indent="-317500" lvl="1" marL="914400" rtl="0" algn="l">
              <a:spcBef>
                <a:spcPts val="0"/>
              </a:spcBef>
              <a:spcAft>
                <a:spcPts val="0"/>
              </a:spcAft>
              <a:buSzPts val="1400"/>
              <a:buChar char="○"/>
            </a:pPr>
            <a:r>
              <a:rPr b="1" lang="en"/>
              <a:t>Encryption schemes</a:t>
            </a:r>
            <a:r>
              <a:rPr lang="en"/>
              <a:t> aim to provide </a:t>
            </a:r>
            <a:r>
              <a:rPr i="1" lang="en"/>
              <a:t>confidentiality</a:t>
            </a:r>
            <a:r>
              <a:rPr lang="en"/>
              <a:t> (but not integrity or authentication)</a:t>
            </a:r>
            <a:endParaRPr/>
          </a:p>
          <a:p>
            <a:pPr indent="-317500" lvl="1" marL="914400" rtl="0" algn="l">
              <a:spcBef>
                <a:spcPts val="0"/>
              </a:spcBef>
              <a:spcAft>
                <a:spcPts val="0"/>
              </a:spcAft>
              <a:buSzPts val="1400"/>
              <a:buChar char="○"/>
            </a:pPr>
            <a:r>
              <a:rPr b="1" lang="en"/>
              <a:t>Symmetric-key</a:t>
            </a:r>
            <a:r>
              <a:rPr lang="en"/>
              <a:t> means Alice and Bob share the same secret key that the attacker doesn’t know</a:t>
            </a:r>
            <a:endParaRPr/>
          </a:p>
          <a:p>
            <a:pPr indent="-317500" lvl="2" marL="1371600" rtl="0" algn="l">
              <a:spcBef>
                <a:spcPts val="0"/>
              </a:spcBef>
              <a:spcAft>
                <a:spcPts val="0"/>
              </a:spcAft>
              <a:buSzPts val="1400"/>
              <a:buChar char="■"/>
            </a:pPr>
            <a:r>
              <a:rPr lang="en"/>
              <a:t>Don’t worry about how Alice and Bob share the key for now</a:t>
            </a:r>
            <a:endParaRPr/>
          </a:p>
          <a:p>
            <a:pPr indent="-342900" lvl="0" marL="457200" rtl="0" algn="l">
              <a:spcBef>
                <a:spcPts val="0"/>
              </a:spcBef>
              <a:spcAft>
                <a:spcPts val="0"/>
              </a:spcAft>
              <a:buSzPts val="1800"/>
              <a:buChar char="●"/>
            </a:pPr>
            <a:r>
              <a:rPr lang="en"/>
              <a:t>For modern schemes, we’re going to assume that messages are </a:t>
            </a:r>
            <a:r>
              <a:rPr i="1" lang="en"/>
              <a:t>bitstrings</a:t>
            </a:r>
            <a:endParaRPr b="1"/>
          </a:p>
          <a:p>
            <a:pPr indent="-317500" lvl="1" marL="914400" rtl="0" algn="l">
              <a:spcBef>
                <a:spcPts val="0"/>
              </a:spcBef>
              <a:spcAft>
                <a:spcPts val="0"/>
              </a:spcAft>
              <a:buSzPts val="1400"/>
              <a:buChar char="○"/>
            </a:pPr>
            <a:r>
              <a:rPr b="1" lang="en"/>
              <a:t>Bitstring</a:t>
            </a:r>
            <a:r>
              <a:rPr lang="en"/>
              <a:t>: A sequence of bits (0 or 1), e.g. </a:t>
            </a:r>
            <a:r>
              <a:rPr b="1" lang="en">
                <a:latin typeface="Courier New"/>
                <a:ea typeface="Courier New"/>
                <a:cs typeface="Courier New"/>
                <a:sym typeface="Courier New"/>
              </a:rPr>
              <a:t>11010101001001010</a:t>
            </a:r>
            <a:endParaRPr b="1">
              <a:latin typeface="Courier New"/>
              <a:ea typeface="Courier New"/>
              <a:cs typeface="Courier New"/>
              <a:sym typeface="Courier New"/>
            </a:endParaRPr>
          </a:p>
          <a:p>
            <a:pPr indent="-317500" lvl="1" marL="914400" rtl="0" algn="l">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Symmetric-Key Encryption: Definition</a:t>
            </a:r>
            <a:endParaRPr/>
          </a:p>
        </p:txBody>
      </p:sp>
      <p:sp>
        <p:nvSpPr>
          <p:cNvPr id="571" name="Google Shape;571;p6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symmetric-key encryption scheme has three algorithms:</a:t>
            </a:r>
            <a:endParaRPr/>
          </a:p>
          <a:p>
            <a:pPr indent="-317500" lvl="1" marL="914400" rtl="0" algn="l">
              <a:spcBef>
                <a:spcPts val="0"/>
              </a:spcBef>
              <a:spcAft>
                <a:spcPts val="0"/>
              </a:spcAft>
              <a:buSzPts val="1400"/>
              <a:buChar char="○"/>
            </a:pPr>
            <a:r>
              <a:rPr lang="en"/>
              <a:t>KeyGen() → </a:t>
            </a:r>
            <a:r>
              <a:rPr i="1" lang="en"/>
              <a:t>K</a:t>
            </a:r>
            <a:r>
              <a:rPr lang="en"/>
              <a:t>: Generate a key </a:t>
            </a:r>
            <a:r>
              <a:rPr i="1" lang="en"/>
              <a:t>K</a:t>
            </a:r>
            <a:endParaRPr i="1"/>
          </a:p>
          <a:p>
            <a:pPr indent="-317500" lvl="1" marL="914400" rtl="0" algn="l">
              <a:spcBef>
                <a:spcPts val="0"/>
              </a:spcBef>
              <a:spcAft>
                <a:spcPts val="0"/>
              </a:spcAft>
              <a:buSzPts val="1400"/>
              <a:buChar char="○"/>
            </a:pPr>
            <a:r>
              <a:rPr lang="en"/>
              <a:t>Enc(</a:t>
            </a:r>
            <a:r>
              <a:rPr i="1" lang="en"/>
              <a:t>K</a:t>
            </a:r>
            <a:r>
              <a:rPr lang="en"/>
              <a:t>, </a:t>
            </a:r>
            <a:r>
              <a:rPr i="1" lang="en"/>
              <a:t>M</a:t>
            </a:r>
            <a:r>
              <a:rPr lang="en"/>
              <a:t>) → </a:t>
            </a:r>
            <a:r>
              <a:rPr i="1" lang="en"/>
              <a:t>C</a:t>
            </a:r>
            <a:r>
              <a:rPr lang="en"/>
              <a:t>: Encrypt a </a:t>
            </a:r>
            <a:r>
              <a:rPr b="1" lang="en"/>
              <a:t>plaintext</a:t>
            </a:r>
            <a:r>
              <a:rPr lang="en"/>
              <a:t> </a:t>
            </a:r>
            <a:r>
              <a:rPr i="1" lang="en"/>
              <a:t>M</a:t>
            </a:r>
            <a:r>
              <a:rPr lang="en"/>
              <a:t> using the key </a:t>
            </a:r>
            <a:r>
              <a:rPr i="1" lang="en"/>
              <a:t>K</a:t>
            </a:r>
            <a:r>
              <a:rPr lang="en"/>
              <a:t> to produce </a:t>
            </a:r>
            <a:r>
              <a:rPr b="1" lang="en"/>
              <a:t>ciphertext</a:t>
            </a:r>
            <a:r>
              <a:rPr lang="en"/>
              <a:t> </a:t>
            </a:r>
            <a:r>
              <a:rPr i="1" lang="en"/>
              <a:t>C</a:t>
            </a:r>
            <a:endParaRPr/>
          </a:p>
          <a:p>
            <a:pPr indent="-317500" lvl="1" marL="914400" rtl="0" algn="l">
              <a:spcBef>
                <a:spcPts val="0"/>
              </a:spcBef>
              <a:spcAft>
                <a:spcPts val="0"/>
              </a:spcAft>
              <a:buSzPts val="1400"/>
              <a:buChar char="○"/>
            </a:pPr>
            <a:r>
              <a:rPr lang="en"/>
              <a:t>Dec(</a:t>
            </a:r>
            <a:r>
              <a:rPr i="1" lang="en"/>
              <a:t>K</a:t>
            </a:r>
            <a:r>
              <a:rPr lang="en"/>
              <a:t>, </a:t>
            </a:r>
            <a:r>
              <a:rPr i="1" lang="en"/>
              <a:t>C</a:t>
            </a:r>
            <a:r>
              <a:rPr lang="en"/>
              <a:t>) → </a:t>
            </a:r>
            <a:r>
              <a:rPr i="1" lang="en"/>
              <a:t>M</a:t>
            </a:r>
            <a:r>
              <a:rPr lang="en"/>
              <a:t>: Decrypt a ciphertext </a:t>
            </a:r>
            <a:r>
              <a:rPr i="1" lang="en"/>
              <a:t>C</a:t>
            </a:r>
            <a:r>
              <a:rPr lang="en"/>
              <a:t> using the key </a:t>
            </a:r>
            <a:r>
              <a:rPr i="1" lang="en"/>
              <a:t>K</a:t>
            </a:r>
            <a:endParaRPr/>
          </a:p>
        </p:txBody>
      </p:sp>
      <p:sp>
        <p:nvSpPr>
          <p:cNvPr id="572" name="Google Shape;57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62"/>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2"/>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2"/>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577" name="Google Shape;577;p62"/>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62"/>
          <p:cNvCxnSpPr>
            <a:endCxn id="577"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580" name="Google Shape;580;p62"/>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582" name="Google Shape;582;p62"/>
          <p:cNvCxnSpPr>
            <a:stCxn id="580" idx="3"/>
            <a:endCxn id="583"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584" name="Google Shape;584;p62"/>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586" name="Google Shape;586;p62"/>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588" name="Google Shape;588;p62"/>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Symmetric-Key Encryption: Definition</a:t>
            </a:r>
            <a:endParaRPr/>
          </a:p>
        </p:txBody>
      </p:sp>
      <p:sp>
        <p:nvSpPr>
          <p:cNvPr id="596" name="Google Shape;596;p6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properties do we want from a symmetric encryption scheme?</a:t>
            </a:r>
            <a:endParaRPr/>
          </a:p>
          <a:p>
            <a:pPr indent="-317500" lvl="1" marL="914400" rtl="0" algn="l">
              <a:spcBef>
                <a:spcPts val="0"/>
              </a:spcBef>
              <a:spcAft>
                <a:spcPts val="0"/>
              </a:spcAft>
              <a:buSzPts val="1400"/>
              <a:buChar char="○"/>
            </a:pPr>
            <a:r>
              <a:rPr b="1" lang="en"/>
              <a:t>Correctness</a:t>
            </a:r>
            <a:r>
              <a:rPr lang="en"/>
              <a:t>: Decrypting a ciphertext should result in the message that was originally encrypted</a:t>
            </a:r>
            <a:endParaRPr/>
          </a:p>
          <a:p>
            <a:pPr indent="-317500" lvl="2" marL="1371600" rtl="0" algn="l">
              <a:spcBef>
                <a:spcPts val="0"/>
              </a:spcBef>
              <a:spcAft>
                <a:spcPts val="0"/>
              </a:spcAft>
              <a:buSzPts val="1400"/>
              <a:buChar char="■"/>
            </a:pPr>
            <a:r>
              <a:rPr lang="en"/>
              <a:t>Dec(</a:t>
            </a:r>
            <a:r>
              <a:rPr i="1" lang="en"/>
              <a:t>K</a:t>
            </a:r>
            <a:r>
              <a:rPr lang="en"/>
              <a:t>, Enc(</a:t>
            </a:r>
            <a:r>
              <a:rPr i="1" lang="en"/>
              <a:t>K</a:t>
            </a:r>
            <a:r>
              <a:rPr lang="en"/>
              <a:t>, </a:t>
            </a:r>
            <a:r>
              <a:rPr i="1" lang="en"/>
              <a:t>M</a:t>
            </a:r>
            <a:r>
              <a:rPr lang="en"/>
              <a:t>)) = </a:t>
            </a:r>
            <a:r>
              <a:rPr i="1" lang="en"/>
              <a:t>M</a:t>
            </a:r>
            <a:r>
              <a:rPr lang="en"/>
              <a:t> for all </a:t>
            </a:r>
            <a:r>
              <a:rPr i="1" lang="en"/>
              <a:t>K</a:t>
            </a:r>
            <a:r>
              <a:rPr lang="en"/>
              <a:t> ← KeyGen() and </a:t>
            </a:r>
            <a:r>
              <a:rPr i="1" lang="en"/>
              <a:t>M</a:t>
            </a:r>
            <a:endParaRPr/>
          </a:p>
          <a:p>
            <a:pPr indent="-317500" lvl="1" marL="914400" rtl="0" algn="l">
              <a:spcBef>
                <a:spcPts val="0"/>
              </a:spcBef>
              <a:spcAft>
                <a:spcPts val="0"/>
              </a:spcAft>
              <a:buSzPts val="1400"/>
              <a:buChar char="○"/>
            </a:pPr>
            <a:r>
              <a:rPr b="1" lang="en"/>
              <a:t>Efficiency</a:t>
            </a:r>
            <a:r>
              <a:rPr lang="en"/>
              <a:t>: Encryption/decryption algorithms should be fast: &gt;1 Gbps on a standard computer</a:t>
            </a:r>
            <a:endParaRPr/>
          </a:p>
          <a:p>
            <a:pPr indent="-317500" lvl="1" marL="914400" rtl="0" algn="l">
              <a:spcBef>
                <a:spcPts val="0"/>
              </a:spcBef>
              <a:spcAft>
                <a:spcPts val="0"/>
              </a:spcAft>
              <a:buSzPts val="1400"/>
              <a:buChar char="○"/>
            </a:pPr>
            <a:r>
              <a:rPr b="1" lang="en"/>
              <a:t>Security</a:t>
            </a:r>
            <a:r>
              <a:rPr lang="en"/>
              <a:t>: Confidentiality</a:t>
            </a:r>
            <a:endParaRPr/>
          </a:p>
        </p:txBody>
      </p:sp>
      <p:sp>
        <p:nvSpPr>
          <p:cNvPr id="597" name="Google Shape;597;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63"/>
          <p:cNvSpPr/>
          <p:nvPr/>
        </p:nvSpPr>
        <p:spPr>
          <a:xfrm>
            <a:off x="54694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3"/>
          <p:cNvSpPr/>
          <p:nvPr/>
        </p:nvSpPr>
        <p:spPr>
          <a:xfrm>
            <a:off x="275550" y="3294975"/>
            <a:ext cx="32352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3"/>
          <p:cNvSpPr/>
          <p:nvPr/>
        </p:nvSpPr>
        <p:spPr>
          <a:xfrm>
            <a:off x="3991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63"/>
          <p:cNvCxnSpPr>
            <a:endCxn id="602" idx="1"/>
          </p:cNvCxnSpPr>
          <p:nvPr/>
        </p:nvCxnSpPr>
        <p:spPr>
          <a:xfrm>
            <a:off x="15344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63"/>
          <p:cNvSpPr/>
          <p:nvPr/>
        </p:nvSpPr>
        <p:spPr>
          <a:xfrm>
            <a:off x="39225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cap="flat" cmpd="sng" w="9525">
            <a:solidFill>
              <a:schemeClr val="dk2"/>
            </a:solidFill>
            <a:prstDash val="solid"/>
            <a:round/>
            <a:headEnd len="med" w="med" type="none"/>
            <a:tailEnd len="med" w="med" type="triangle"/>
          </a:ln>
        </p:spPr>
      </p:cxnSp>
      <p:cxnSp>
        <p:nvCxnSpPr>
          <p:cNvPr id="607" name="Google Shape;607;p63"/>
          <p:cNvCxnSpPr>
            <a:stCxn id="605" idx="3"/>
            <a:endCxn id="608" idx="1"/>
          </p:cNvCxnSpPr>
          <p:nvPr/>
        </p:nvCxnSpPr>
        <p:spPr>
          <a:xfrm>
            <a:off x="5057700" y="4406750"/>
            <a:ext cx="626400" cy="0"/>
          </a:xfrm>
          <a:prstGeom prst="straightConnector1">
            <a:avLst/>
          </a:prstGeom>
          <a:noFill/>
          <a:ln cap="flat" cmpd="sng" w="9525">
            <a:solidFill>
              <a:schemeClr val="dk2"/>
            </a:solidFill>
            <a:prstDash val="solid"/>
            <a:round/>
            <a:headEnd len="med" w="med" type="none"/>
            <a:tailEnd len="med" w="med" type="triangle"/>
          </a:ln>
        </p:spPr>
      </p:cxnSp>
      <p:sp>
        <p:nvSpPr>
          <p:cNvPr id="609" name="Google Shape;609;p63"/>
          <p:cNvSpPr/>
          <p:nvPr/>
        </p:nvSpPr>
        <p:spPr>
          <a:xfrm>
            <a:off x="5977450" y="339072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63"/>
          <p:cNvSpPr/>
          <p:nvPr/>
        </p:nvSpPr>
        <p:spPr>
          <a:xfrm>
            <a:off x="7445900" y="417170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cap="flat" cmpd="sng" w="9525">
            <a:solidFill>
              <a:schemeClr val="dk2"/>
            </a:solidFill>
            <a:prstDash val="solid"/>
            <a:round/>
            <a:headEnd len="med" w="med" type="none"/>
            <a:tailEnd len="med" w="med" type="triangle"/>
          </a:ln>
        </p:spPr>
      </p:cxnSp>
      <p:sp>
        <p:nvSpPr>
          <p:cNvPr id="613" name="Google Shape;613;p63"/>
          <p:cNvSpPr txBox="1"/>
          <p:nvPr/>
        </p:nvSpPr>
        <p:spPr>
          <a:xfrm>
            <a:off x="275550" y="3294975"/>
            <a:ext cx="7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Insecure Channel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b="13985" l="7252" r="18131" t="0"/>
          <a:stretch/>
        </p:blipFill>
        <p:spPr>
          <a:xfrm>
            <a:off x="7854575" y="3602875"/>
            <a:ext cx="1289425" cy="1540625"/>
          </a:xfrm>
          <a:prstGeom prst="rect">
            <a:avLst/>
          </a:prstGeom>
          <a:noFill/>
          <a:ln>
            <a:noFill/>
          </a:ln>
        </p:spPr>
      </p:pic>
      <p:sp>
        <p:nvSpPr>
          <p:cNvPr id="621" name="Google Shape;621;p6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a:t>
            </a:r>
            <a:endParaRPr/>
          </a:p>
        </p:txBody>
      </p:sp>
      <p:sp>
        <p:nvSpPr>
          <p:cNvPr id="622" name="Google Shape;622;p6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Recall our definition of confidentiality from earlier: “An adversary cannot read our messages”</a:t>
            </a:r>
            <a:endParaRPr/>
          </a:p>
          <a:p>
            <a:pPr indent="-317500" lvl="1" marL="914400" rtl="0" algn="l">
              <a:spcBef>
                <a:spcPts val="0"/>
              </a:spcBef>
              <a:spcAft>
                <a:spcPts val="0"/>
              </a:spcAft>
              <a:buSzPts val="1400"/>
              <a:buChar char="○"/>
            </a:pPr>
            <a:r>
              <a:rPr lang="en"/>
              <a:t>This definition isn’t very specific</a:t>
            </a:r>
            <a:endParaRPr/>
          </a:p>
          <a:p>
            <a:pPr indent="-317500" lvl="2" marL="1371600" rtl="0" algn="l">
              <a:spcBef>
                <a:spcPts val="0"/>
              </a:spcBef>
              <a:spcAft>
                <a:spcPts val="0"/>
              </a:spcAft>
              <a:buSzPts val="1400"/>
              <a:buChar char="■"/>
            </a:pPr>
            <a:r>
              <a:rPr lang="en"/>
              <a:t>What if Eve can read the first half of Alice’s message, but not the second half?</a:t>
            </a:r>
            <a:endParaRPr/>
          </a:p>
          <a:p>
            <a:pPr indent="-317500" lvl="2" marL="1371600" rtl="0" algn="l">
              <a:spcBef>
                <a:spcPts val="0"/>
              </a:spcBef>
              <a:spcAft>
                <a:spcPts val="0"/>
              </a:spcAft>
              <a:buSzPts val="1400"/>
              <a:buChar char="■"/>
            </a:pPr>
            <a:r>
              <a:rPr lang="en"/>
              <a:t>What if Eve figures out that Alice’s message starts with “Dear Bob”?</a:t>
            </a:r>
            <a:endParaRPr/>
          </a:p>
          <a:p>
            <a:pPr indent="-317500" lvl="1" marL="914400" rtl="0" algn="l">
              <a:spcBef>
                <a:spcPts val="0"/>
              </a:spcBef>
              <a:spcAft>
                <a:spcPts val="0"/>
              </a:spcAft>
              <a:buSzPts val="1400"/>
              <a:buChar char="○"/>
            </a:pPr>
            <a:r>
              <a:rPr lang="en"/>
              <a:t>This definition doesn’t account for prior knowledge</a:t>
            </a:r>
            <a:endParaRPr/>
          </a:p>
          <a:p>
            <a:pPr indent="-317500" lvl="2" marL="1371600" rtl="0" algn="l">
              <a:spcBef>
                <a:spcPts val="0"/>
              </a:spcBef>
              <a:spcAft>
                <a:spcPts val="0"/>
              </a:spcAft>
              <a:buSzPts val="1400"/>
              <a:buChar char="■"/>
            </a:pPr>
            <a:r>
              <a:rPr lang="en"/>
              <a:t>What if Eve already knew that Alice’s message ends in “Sincerely, Alice”?</a:t>
            </a:r>
            <a:endParaRPr/>
          </a:p>
          <a:p>
            <a:pPr indent="-317500" lvl="2" marL="1371600" rtl="0" algn="l">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a:t>
            </a:r>
            <a:endParaRPr/>
          </a:p>
        </p:txBody>
      </p:sp>
      <p:sp>
        <p:nvSpPr>
          <p:cNvPr id="629" name="Google Shape;629;p6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better definition of confidentiality: The ciphertext should not give the attacker </a:t>
            </a:r>
            <a:r>
              <a:rPr i="1" lang="en"/>
              <a:t>any additional information</a:t>
            </a:r>
            <a:r>
              <a:rPr lang="en"/>
              <a:t> about the plaintext.</a:t>
            </a:r>
            <a:endParaRPr/>
          </a:p>
          <a:p>
            <a:pPr indent="-342900" lvl="0" marL="457200" rtl="0" algn="l">
              <a:spcBef>
                <a:spcPts val="0"/>
              </a:spcBef>
              <a:spcAft>
                <a:spcPts val="0"/>
              </a:spcAft>
              <a:buSzPts val="1800"/>
              <a:buChar char="●"/>
            </a:pPr>
            <a:r>
              <a:rPr lang="en"/>
              <a:t>Let's design an experiment/security game to test our definition:</a:t>
            </a:r>
            <a:endParaRPr/>
          </a:p>
          <a:p>
            <a:pPr indent="-317500" lvl="1" marL="914400" rtl="0" algn="l">
              <a:lnSpc>
                <a:spcPct val="100000"/>
              </a:lnSpc>
              <a:spcBef>
                <a:spcPts val="0"/>
              </a:spcBef>
              <a:spcAft>
                <a:spcPts val="0"/>
              </a:spcAft>
              <a:buSzPts val="1400"/>
              <a:buChar char="○"/>
            </a:pPr>
            <a:r>
              <a:rPr lang="en"/>
              <a:t>Eve chooses two messages </a:t>
            </a:r>
            <a:r>
              <a:rPr i="1" lang="en"/>
              <a:t>M</a:t>
            </a:r>
            <a:r>
              <a:rPr lang="en" sz="900"/>
              <a:t>0</a:t>
            </a:r>
            <a:r>
              <a:rPr lang="en"/>
              <a:t> and </a:t>
            </a:r>
            <a:r>
              <a:rPr i="1" lang="en"/>
              <a:t>M</a:t>
            </a:r>
            <a:r>
              <a:rPr lang="en" sz="900"/>
              <a:t>1</a:t>
            </a:r>
            <a:r>
              <a:rPr lang="en"/>
              <a:t> of the same length</a:t>
            </a:r>
            <a:endParaRPr/>
          </a:p>
          <a:p>
            <a:pPr indent="-317500" lvl="1" marL="914400" rtl="0" algn="l">
              <a:lnSpc>
                <a:spcPct val="100000"/>
              </a:lnSpc>
              <a:spcBef>
                <a:spcPts val="0"/>
              </a:spcBef>
              <a:spcAft>
                <a:spcPts val="0"/>
              </a:spcAft>
              <a:buSzPts val="1400"/>
              <a:buChar char="○"/>
            </a:pPr>
            <a:r>
              <a:rPr lang="en"/>
              <a:t>Alice chooses one message at random </a:t>
            </a:r>
            <a:r>
              <a:rPr i="1" lang="en"/>
              <a:t>M</a:t>
            </a:r>
            <a:r>
              <a:rPr i="1" lang="en" sz="900"/>
              <a:t>b</a:t>
            </a:r>
            <a:r>
              <a:rPr lang="en"/>
              <a:t>, encrypts it, and sends the ciphertext</a:t>
            </a:r>
            <a:endParaRPr/>
          </a:p>
          <a:p>
            <a:pPr indent="-317500" lvl="1" marL="914400" rtl="0" algn="l">
              <a:lnSpc>
                <a:spcPct val="100000"/>
              </a:lnSpc>
              <a:spcBef>
                <a:spcPts val="0"/>
              </a:spcBef>
              <a:spcAft>
                <a:spcPts val="0"/>
              </a:spcAft>
              <a:buSzPts val="1400"/>
              <a:buChar char="○"/>
            </a:pPr>
            <a:r>
              <a:rPr lang="en"/>
              <a:t>Eve knows either </a:t>
            </a:r>
            <a:r>
              <a:rPr i="1" lang="en"/>
              <a:t>M</a:t>
            </a:r>
            <a:r>
              <a:rPr lang="en" sz="900"/>
              <a:t>0</a:t>
            </a:r>
            <a:r>
              <a:rPr lang="en"/>
              <a:t> or </a:t>
            </a:r>
            <a:r>
              <a:rPr i="1" lang="en"/>
              <a:t>M</a:t>
            </a:r>
            <a:r>
              <a:rPr lang="en" sz="900"/>
              <a:t>1</a:t>
            </a:r>
            <a:r>
              <a:rPr lang="en"/>
              <a:t> was sent, but doesn't know which</a:t>
            </a:r>
            <a:endParaRPr/>
          </a:p>
          <a:p>
            <a:pPr indent="-317500" lvl="1" marL="914400" rtl="0" algn="l">
              <a:lnSpc>
                <a:spcPct val="100000"/>
              </a:lnSpc>
              <a:spcBef>
                <a:spcPts val="0"/>
              </a:spcBef>
              <a:spcAft>
                <a:spcPts val="0"/>
              </a:spcAft>
              <a:buSzPts val="1400"/>
              <a:buChar char="○"/>
            </a:pPr>
            <a:r>
              <a:rPr lang="en"/>
              <a:t>Eve reads the ciphertext and tries to guess which message was sent</a:t>
            </a:r>
            <a:endParaRPr/>
          </a:p>
          <a:p>
            <a:pPr indent="-317500" lvl="1" marL="914400" rtl="0" algn="l">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indent="-342900" lvl="0" marL="457200" rtl="0" algn="l">
              <a:lnSpc>
                <a:spcPct val="100000"/>
              </a:lnSpc>
              <a:spcBef>
                <a:spcPts val="0"/>
              </a:spcBef>
              <a:spcAft>
                <a:spcPts val="0"/>
              </a:spcAft>
              <a:buSzPts val="1800"/>
              <a:buChar char="●"/>
            </a:pPr>
            <a:r>
              <a:rPr lang="en"/>
              <a:t>Intuition</a:t>
            </a:r>
            <a:endParaRPr/>
          </a:p>
          <a:p>
            <a:pPr indent="-317500" lvl="1" marL="914400" rtl="0" algn="l">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indent="-317500" lvl="1" marL="914400" rtl="0" algn="l">
              <a:lnSpc>
                <a:spcPct val="100000"/>
              </a:lnSpc>
              <a:spcBef>
                <a:spcPts val="0"/>
              </a:spcBef>
              <a:spcAft>
                <a:spcPts val="0"/>
              </a:spcAft>
              <a:buSzPts val="1400"/>
              <a:buChar char="○"/>
            </a:pPr>
            <a:r>
              <a:rPr lang="en"/>
              <a:t>In other words: the ciphertext gave Eve no </a:t>
            </a:r>
            <a:r>
              <a:rPr i="1" lang="en"/>
              <a:t>additional</a:t>
            </a:r>
            <a:r>
              <a:rPr lang="en"/>
              <a:t> information about which plaintext was sent!</a:t>
            </a:r>
            <a:endParaRPr/>
          </a:p>
        </p:txBody>
      </p:sp>
      <p:sp>
        <p:nvSpPr>
          <p:cNvPr id="630" name="Google Shape;63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Combining Mitigations</a:t>
            </a:r>
            <a:endParaRPr/>
          </a:p>
        </p:txBody>
      </p:sp>
      <p:sp>
        <p:nvSpPr>
          <p:cNvPr id="103" name="Google Shape;103;p2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Memory safety defenses used by Apple iOS</a:t>
            </a:r>
            <a:endParaRPr/>
          </a:p>
          <a:p>
            <a:pPr indent="-317500" lvl="1" marL="914400" rtl="0" algn="l">
              <a:spcBef>
                <a:spcPts val="0"/>
              </a:spcBef>
              <a:spcAft>
                <a:spcPts val="0"/>
              </a:spcAft>
              <a:buSzPts val="1400"/>
              <a:buChar char="○"/>
            </a:pPr>
            <a:r>
              <a:rPr lang="en"/>
              <a:t>ASLR is used for user programs (apps) and kernel programs (operating system programs)</a:t>
            </a:r>
            <a:endParaRPr/>
          </a:p>
          <a:p>
            <a:pPr indent="-317500" lvl="1" marL="914400" rtl="0" algn="l">
              <a:spcBef>
                <a:spcPts val="0"/>
              </a:spcBef>
              <a:spcAft>
                <a:spcPts val="0"/>
              </a:spcAft>
              <a:buSzPts val="1400"/>
              <a:buChar char="○"/>
            </a:pPr>
            <a:r>
              <a:rPr lang="en"/>
              <a:t>Non-executable pages are used whenever possible</a:t>
            </a:r>
            <a:endParaRPr/>
          </a:p>
          <a:p>
            <a:pPr indent="-317500" lvl="1" marL="914400" rtl="0" algn="l">
              <a:spcBef>
                <a:spcPts val="0"/>
              </a:spcBef>
              <a:spcAft>
                <a:spcPts val="0"/>
              </a:spcAft>
              <a:buSzPts val="1400"/>
              <a:buChar char="○"/>
            </a:pPr>
            <a:r>
              <a:rPr lang="en"/>
              <a:t>Applications are sandboxed to limit the damage of an exploit (TCB is the operating system)</a:t>
            </a:r>
            <a:endParaRPr/>
          </a:p>
          <a:p>
            <a:pPr indent="-342900" lvl="0" marL="457200" rtl="0" algn="l">
              <a:spcBef>
                <a:spcPts val="0"/>
              </a:spcBef>
              <a:spcAft>
                <a:spcPts val="0"/>
              </a:spcAft>
              <a:buSzPts val="1800"/>
              <a:buChar char="●"/>
            </a:pPr>
            <a:r>
              <a:rPr lang="en"/>
              <a:t>Trident exploit</a:t>
            </a:r>
            <a:endParaRPr/>
          </a:p>
          <a:p>
            <a:pPr indent="-317500" lvl="1" marL="914400" rtl="0" algn="l">
              <a:spcBef>
                <a:spcPts val="0"/>
              </a:spcBef>
              <a:spcAft>
                <a:spcPts val="0"/>
              </a:spcAft>
              <a:buSzPts val="1400"/>
              <a:buChar char="○"/>
            </a:pPr>
            <a:r>
              <a:rPr lang="en"/>
              <a:t>Developed by the NSO group, a spyware vendor, to exploit iPhones</a:t>
            </a:r>
            <a:endParaRPr/>
          </a:p>
          <a:p>
            <a:pPr indent="-317500" lvl="1" marL="914400" rtl="0" algn="l">
              <a:spcBef>
                <a:spcPts val="0"/>
              </a:spcBef>
              <a:spcAft>
                <a:spcPts val="0"/>
              </a:spcAft>
              <a:buSzPts val="1400"/>
              <a:buChar char="○"/>
            </a:pPr>
            <a:r>
              <a:rPr lang="en"/>
              <a:t>Exploit Safari with a memory corruption vulnerability → execute arbitrary code in the sandbox</a:t>
            </a:r>
            <a:endParaRPr/>
          </a:p>
          <a:p>
            <a:pPr indent="-317500" lvl="1" marL="914400" rtl="0" algn="l">
              <a:spcBef>
                <a:spcPts val="0"/>
              </a:spcBef>
              <a:spcAft>
                <a:spcPts val="0"/>
              </a:spcAft>
              <a:buSzPts val="1400"/>
              <a:buChar char="○"/>
            </a:pPr>
            <a:r>
              <a:rPr lang="en"/>
              <a:t>Exploit another vulnerability to read the kernel stack (operating system memory in the sandbox)</a:t>
            </a:r>
            <a:endParaRPr/>
          </a:p>
          <a:p>
            <a:pPr indent="-317500" lvl="1" marL="914400" rtl="0" algn="l">
              <a:spcBef>
                <a:spcPts val="0"/>
              </a:spcBef>
              <a:spcAft>
                <a:spcPts val="0"/>
              </a:spcAft>
              <a:buSzPts val="1400"/>
              <a:buChar char="○"/>
            </a:pPr>
            <a:r>
              <a:rPr lang="en"/>
              <a:t>Exploit another vulnerability in the kernel (operating system) to execute arbitrary code</a:t>
            </a:r>
            <a:endParaRPr/>
          </a:p>
          <a:p>
            <a:pPr indent="-342900" lvl="0" marL="457200" rtl="0" algn="l">
              <a:spcBef>
                <a:spcPts val="0"/>
              </a:spcBef>
              <a:spcAft>
                <a:spcPts val="0"/>
              </a:spcAft>
              <a:buSzPts val="1800"/>
              <a:buChar char="●"/>
            </a:pPr>
            <a:r>
              <a:rPr b="1" lang="en"/>
              <a:t>Takeaway</a:t>
            </a:r>
            <a:r>
              <a:rPr lang="en"/>
              <a:t>: Combining mitigations forces the attacker to find multiple vulnerabilities to take over your program. The attacker's job is harder, but not impossible!</a:t>
            </a:r>
            <a:endParaRPr/>
          </a:p>
        </p:txBody>
      </p:sp>
      <p:sp>
        <p:nvSpPr>
          <p:cNvPr id="104" name="Google Shape;10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636" name="Google Shape;636;p66"/>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Recall our threat model: Eve can also perform a </a:t>
            </a:r>
            <a:r>
              <a:rPr b="1" lang="en"/>
              <a:t>chosen plaintext attack</a:t>
            </a:r>
            <a:endParaRPr b="1"/>
          </a:p>
          <a:p>
            <a:pPr indent="-317500" lvl="1" marL="914400" rtl="0" algn="l">
              <a:spcBef>
                <a:spcPts val="0"/>
              </a:spcBef>
              <a:spcAft>
                <a:spcPts val="0"/>
              </a:spcAft>
              <a:buSzPts val="1400"/>
              <a:buChar char="○"/>
            </a:pPr>
            <a:r>
              <a:rPr lang="en"/>
              <a:t>Eve can trick Alice into encrypting arbitrary messages of Eve's choice</a:t>
            </a:r>
            <a:endParaRPr/>
          </a:p>
          <a:p>
            <a:pPr indent="-317500" lvl="1" marL="914400" rtl="0" algn="l">
              <a:spcBef>
                <a:spcPts val="0"/>
              </a:spcBef>
              <a:spcAft>
                <a:spcPts val="0"/>
              </a:spcAft>
              <a:buSzPts val="1400"/>
              <a:buChar char="○"/>
            </a:pPr>
            <a:r>
              <a:rPr lang="en"/>
              <a:t>We can adapt our experiment to account for this threat model</a:t>
            </a:r>
            <a:endParaRPr/>
          </a:p>
          <a:p>
            <a:pPr indent="-342900" lvl="0" marL="457200" rtl="0" algn="l">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indent="-317500" lvl="1" marL="914400" rtl="0" algn="l">
              <a:spcBef>
                <a:spcPts val="0"/>
              </a:spcBef>
              <a:spcAft>
                <a:spcPts val="0"/>
              </a:spcAft>
              <a:buSzPts val="1400"/>
              <a:buChar char="○"/>
            </a:pPr>
            <a:r>
              <a:rPr lang="en"/>
              <a:t>This definition is called </a:t>
            </a:r>
            <a:r>
              <a:rPr b="1" lang="en"/>
              <a:t>IND-CPA</a:t>
            </a:r>
            <a:r>
              <a:rPr lang="en"/>
              <a:t> (indistinguishability under chosen plaintext attack)</a:t>
            </a:r>
            <a:endParaRPr/>
          </a:p>
          <a:p>
            <a:pPr indent="-342900" lvl="0" marL="457200" rtl="0" algn="l">
              <a:spcBef>
                <a:spcPts val="0"/>
              </a:spcBef>
              <a:spcAft>
                <a:spcPts val="0"/>
              </a:spcAft>
              <a:buSzPts val="1800"/>
              <a:buChar char="●"/>
            </a:pPr>
            <a:r>
              <a:rPr lang="en"/>
              <a:t>Cryptographic properties are often defined in terms of “games” that an adversary can either “win” or “lose”</a:t>
            </a:r>
            <a:endParaRPr/>
          </a:p>
          <a:p>
            <a:pPr indent="-317500" lvl="1" marL="914400" rtl="0" algn="l">
              <a:spcBef>
                <a:spcPts val="0"/>
              </a:spcBef>
              <a:spcAft>
                <a:spcPts val="0"/>
              </a:spcAft>
              <a:buSzPts val="1400"/>
              <a:buChar char="○"/>
            </a:pPr>
            <a:r>
              <a:rPr lang="en"/>
              <a:t>We will use one to define confidentiality precisely</a:t>
            </a:r>
            <a:endParaRPr/>
          </a:p>
        </p:txBody>
      </p:sp>
      <p:sp>
        <p:nvSpPr>
          <p:cNvPr id="637" name="Google Shape;63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643" name="Google Shape;643;p6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67"/>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46" name="Google Shape;646;p67"/>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647" name="Google Shape;647;p67"/>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648" name="Google Shape;648;p67"/>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653" name="Google Shape;653;p67"/>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654" name="Google Shape;65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660" name="Google Shape;660;p68"/>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68"/>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63" name="Google Shape;663;p68"/>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664" name="Google Shape;664;p68"/>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665" name="Google Shape;665;p68"/>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70" name="Google Shape;670;p68"/>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672" name="Google Shape;672;p68"/>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673" name="Google Shape;67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679" name="Google Shape;679;p69"/>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42900" lvl="0" marL="457200" rtl="0" algn="l">
              <a:spcBef>
                <a:spcPts val="0"/>
              </a:spcBef>
              <a:spcAft>
                <a:spcPts val="0"/>
              </a:spcAft>
              <a:buSzPts val="18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17500" lvl="1" marL="914400" rtl="0" algn="l">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69"/>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82" name="Google Shape;682;p69"/>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683" name="Google Shape;683;p69"/>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684" name="Google Shape;684;p69"/>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689" name="Google Shape;689;p69"/>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691" name="Google Shape;691;p69"/>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693" name="Google Shape;693;p69"/>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694" name="Google Shape;694;p69"/>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695" name="Google Shape;69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701" name="Google Shape;701;p70"/>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42900" lvl="0" marL="457200" rtl="0" algn="l">
              <a:spcBef>
                <a:spcPts val="0"/>
              </a:spcBef>
              <a:spcAft>
                <a:spcPts val="0"/>
              </a:spcAft>
              <a:buSzPts val="18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17500" lvl="1" marL="914400" rtl="0" algn="l">
              <a:spcBef>
                <a:spcPts val="0"/>
              </a:spcBef>
              <a:spcAft>
                <a:spcPts val="0"/>
              </a:spcAft>
              <a:buSzPts val="1400"/>
              <a:buAutoNum type="alphaLcPeriod"/>
            </a:pPr>
            <a:r>
              <a:rPr lang="en"/>
              <a:t>Alice does not tell Eve which one was encrypted!</a:t>
            </a:r>
            <a:endParaRPr/>
          </a:p>
          <a:p>
            <a:pPr indent="-342900" lvl="0" marL="457200" rtl="0" algn="l">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70"/>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04" name="Google Shape;704;p70"/>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705" name="Google Shape;705;p70"/>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06" name="Google Shape;706;p70"/>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0"/>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12" name="Google Shape;712;p70"/>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14" name="Google Shape;714;p70"/>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16" name="Google Shape;716;p70"/>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717" name="Google Shape;717;p70"/>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18" name="Google Shape;718;p70"/>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720" name="Google Shape;720;p70"/>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721" name="Google Shape;721;p70"/>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723" name="Google Shape;72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729" name="Google Shape;729;p71"/>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Eve may choose plaintexts to send to Alice and receives their ciphertexts</a:t>
            </a:r>
            <a:endParaRPr/>
          </a:p>
          <a:p>
            <a:pPr indent="-342900" lvl="0" marL="457200" rtl="0" algn="l">
              <a:spcBef>
                <a:spcPts val="0"/>
              </a:spcBef>
              <a:spcAft>
                <a:spcPts val="0"/>
              </a:spcAft>
              <a:buSzPts val="18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42900" lvl="0" marL="457200" rtl="0" algn="l">
              <a:spcBef>
                <a:spcPts val="0"/>
              </a:spcBef>
              <a:spcAft>
                <a:spcPts val="0"/>
              </a:spcAft>
              <a:buSzPts val="18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17500" lvl="1" marL="914400" rtl="0" algn="l">
              <a:spcBef>
                <a:spcPts val="0"/>
              </a:spcBef>
              <a:spcAft>
                <a:spcPts val="0"/>
              </a:spcAft>
              <a:buSzPts val="1400"/>
              <a:buAutoNum type="alphaLcPeriod"/>
            </a:pPr>
            <a:r>
              <a:rPr lang="en"/>
              <a:t>Alice does not tell Eve which one was encrypted!</a:t>
            </a:r>
            <a:endParaRPr/>
          </a:p>
          <a:p>
            <a:pPr indent="-342900" lvl="0" marL="457200" rtl="0" algn="l">
              <a:spcBef>
                <a:spcPts val="0"/>
              </a:spcBef>
              <a:spcAft>
                <a:spcPts val="0"/>
              </a:spcAft>
              <a:buSzPts val="1800"/>
              <a:buAutoNum type="arabicPeriod"/>
            </a:pPr>
            <a:r>
              <a:rPr lang="en"/>
              <a:t>Eve may again choose plaintexts to send to Alice and receives their ciphertexts</a:t>
            </a:r>
            <a:endParaRPr/>
          </a:p>
          <a:p>
            <a:pPr indent="-342900" lvl="0" marL="457200" rtl="0" algn="l">
              <a:spcBef>
                <a:spcPts val="0"/>
              </a:spcBef>
              <a:spcAft>
                <a:spcPts val="0"/>
              </a:spcAft>
              <a:buSzPts val="1800"/>
              <a:buAutoNum type="arabicPeriod"/>
            </a:pPr>
            <a:r>
              <a:rPr lang="en"/>
              <a:t>Eventually, Eve outputs a guess as to whether Alice encrypted </a:t>
            </a:r>
            <a:r>
              <a:rPr i="1" lang="en"/>
              <a:t>M</a:t>
            </a:r>
            <a:r>
              <a:rPr lang="en" sz="1200"/>
              <a:t>0</a:t>
            </a:r>
            <a:r>
              <a:rPr lang="en"/>
              <a:t> or </a:t>
            </a:r>
            <a:r>
              <a:rPr i="1" lang="en"/>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71"/>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32" name="Google Shape;732;p71"/>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733" name="Google Shape;733;p71"/>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34" name="Google Shape;734;p71"/>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1"/>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40" name="Google Shape;740;p71"/>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42" name="Google Shape;742;p71"/>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44" name="Google Shape;744;p71"/>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745" name="Google Shape;745;p71"/>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746" name="Google Shape;746;p71"/>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cap="flat" cmpd="sng" w="28575">
            <a:solidFill>
              <a:schemeClr val="dk1"/>
            </a:solidFill>
            <a:prstDash val="solid"/>
            <a:round/>
            <a:headEnd len="med" w="med" type="none"/>
            <a:tailEnd len="med" w="med" type="triangle"/>
          </a:ln>
        </p:spPr>
      </p:cxnSp>
      <p:sp>
        <p:nvSpPr>
          <p:cNvPr id="748" name="Google Shape;748;p71"/>
          <p:cNvSpPr txBox="1"/>
          <p:nvPr/>
        </p:nvSpPr>
        <p:spPr>
          <a:xfrm>
            <a:off x="5808577" y="4659925"/>
            <a:ext cx="188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Guess </a:t>
            </a:r>
            <a:r>
              <a:rPr i="1" lang="en">
                <a:solidFill>
                  <a:schemeClr val="dk1"/>
                </a:solidFill>
              </a:rPr>
              <a:t>b</a:t>
            </a:r>
            <a:r>
              <a:rPr lang="en">
                <a:solidFill>
                  <a:schemeClr val="dk1"/>
                </a:solidFill>
              </a:rPr>
              <a:t> = 0 or </a:t>
            </a:r>
            <a:r>
              <a:rPr i="1" lang="en">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750" name="Google Shape;750;p71"/>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751" name="Google Shape;751;p71"/>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753" name="Google Shape;75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Confidentiality: IND-CPA</a:t>
            </a:r>
            <a:endParaRPr/>
          </a:p>
        </p:txBody>
      </p:sp>
      <p:sp>
        <p:nvSpPr>
          <p:cNvPr id="759" name="Google Shape;759;p72"/>
          <p:cNvSpPr txBox="1"/>
          <p:nvPr>
            <p:ph idx="1" type="body"/>
          </p:nvPr>
        </p:nvSpPr>
        <p:spPr>
          <a:xfrm>
            <a:off x="198500" y="1246825"/>
            <a:ext cx="8520600" cy="37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Eve correctly guesses which message Alice encrypted, then Eve wins. Otherwise, she loses.</a:t>
            </a:r>
            <a:endParaRPr/>
          </a:p>
          <a:p>
            <a:pPr indent="-342900" lvl="0" marL="457200" rtl="0" algn="l">
              <a:spcBef>
                <a:spcPts val="0"/>
              </a:spcBef>
              <a:spcAft>
                <a:spcPts val="0"/>
              </a:spcAft>
              <a:buSzPts val="1800"/>
              <a:buChar char="●"/>
            </a:pPr>
            <a:r>
              <a:rPr lang="en"/>
              <a:t>How does Eve guess whether </a:t>
            </a:r>
            <a:r>
              <a:rPr i="1" lang="en"/>
              <a:t>M</a:t>
            </a:r>
            <a:r>
              <a:rPr lang="en" sz="1200"/>
              <a:t>0</a:t>
            </a:r>
            <a:r>
              <a:rPr lang="en"/>
              <a:t> or </a:t>
            </a:r>
            <a:r>
              <a:rPr i="1" lang="en"/>
              <a:t>M</a:t>
            </a:r>
            <a:r>
              <a:rPr lang="en" sz="1200"/>
              <a:t>1</a:t>
            </a:r>
            <a:r>
              <a:rPr lang="en"/>
              <a:t> was encrypted? What strategy does she use?</a:t>
            </a:r>
            <a:endParaRPr/>
          </a:p>
          <a:p>
            <a:pPr indent="-317500" lvl="1" marL="914400" rtl="0" algn="l">
              <a:spcBef>
                <a:spcPts val="0"/>
              </a:spcBef>
              <a:spcAft>
                <a:spcPts val="0"/>
              </a:spcAft>
              <a:buSzPts val="1400"/>
              <a:buChar char="○"/>
            </a:pPr>
            <a:r>
              <a:rPr lang="en"/>
              <a:t>We don’t </a:t>
            </a:r>
            <a:r>
              <a:rPr i="1" lang="en"/>
              <a:t>assume</a:t>
            </a:r>
            <a:r>
              <a:rPr lang="en"/>
              <a:t> she uses a particular strategy; Eve represents all possible strategies</a:t>
            </a:r>
            <a:endParaRPr/>
          </a:p>
          <a:p>
            <a:pPr indent="-342900" lvl="0" marL="457200" rtl="0" algn="l">
              <a:spcBef>
                <a:spcPts val="0"/>
              </a:spcBef>
              <a:spcAft>
                <a:spcPts val="0"/>
              </a:spcAft>
              <a:buSzPts val="1800"/>
              <a:buChar char="●"/>
            </a:pPr>
            <a:r>
              <a:rPr lang="en"/>
              <a:t>Proving insecurity: There exists at least </a:t>
            </a:r>
            <a:r>
              <a:rPr i="1" lang="en"/>
              <a:t>one</a:t>
            </a:r>
            <a:r>
              <a:rPr lang="en"/>
              <a:t> strategy that can win the IND-CPA game with probability &gt; 1/2 </a:t>
            </a:r>
            <a:endParaRPr/>
          </a:p>
          <a:p>
            <a:pPr indent="-317500" lvl="1" marL="914400" rtl="0" algn="l">
              <a:spcBef>
                <a:spcPts val="0"/>
              </a:spcBef>
              <a:spcAft>
                <a:spcPts val="0"/>
              </a:spcAft>
              <a:buSzPts val="1400"/>
              <a:buChar char="○"/>
            </a:pPr>
            <a:r>
              <a:rPr lang="en"/>
              <a:t>1/2 is the probability of winning by random guessing</a:t>
            </a:r>
            <a:endParaRPr/>
          </a:p>
          <a:p>
            <a:pPr indent="-317500" lvl="1" marL="914400" rtl="0" algn="l">
              <a:spcBef>
                <a:spcPts val="0"/>
              </a:spcBef>
              <a:spcAft>
                <a:spcPts val="0"/>
              </a:spcAft>
              <a:buSzPts val="1400"/>
              <a:buChar char="○"/>
            </a:pPr>
            <a:r>
              <a:rPr lang="en"/>
              <a:t>If you can be better than random, then the ciphertext has leaked information, and Eve is able to learn it and use it to gain an advantage!</a:t>
            </a:r>
            <a:endParaRPr/>
          </a:p>
          <a:p>
            <a:pPr indent="-342900" lvl="0" marL="457200" rtl="0" algn="l">
              <a:spcBef>
                <a:spcPts val="0"/>
              </a:spcBef>
              <a:spcAft>
                <a:spcPts val="0"/>
              </a:spcAft>
              <a:buSzPts val="1800"/>
              <a:buChar char="●"/>
            </a:pPr>
            <a:r>
              <a:rPr lang="en"/>
              <a:t>Proving security: For </a:t>
            </a:r>
            <a:r>
              <a:rPr i="1" lang="en"/>
              <a:t>all</a:t>
            </a:r>
            <a:r>
              <a:rPr lang="en"/>
              <a:t> attackers/Eve-s, the probability of winning the IND-CPA game is at most 1/2</a:t>
            </a:r>
            <a:endParaRPr/>
          </a:p>
        </p:txBody>
      </p:sp>
      <p:sp>
        <p:nvSpPr>
          <p:cNvPr id="760" name="Google Shape;760;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73"/>
          <p:cNvPicPr preferRelativeResize="0"/>
          <p:nvPr/>
        </p:nvPicPr>
        <p:blipFill>
          <a:blip r:embed="rId3">
            <a:alphaModFix/>
          </a:blip>
          <a:stretch>
            <a:fillRect/>
          </a:stretch>
        </p:blipFill>
        <p:spPr>
          <a:xfrm>
            <a:off x="7499675" y="3175575"/>
            <a:ext cx="1644325" cy="1967925"/>
          </a:xfrm>
          <a:prstGeom prst="rect">
            <a:avLst/>
          </a:prstGeom>
          <a:noFill/>
          <a:ln>
            <a:noFill/>
          </a:ln>
        </p:spPr>
      </p:pic>
      <p:sp>
        <p:nvSpPr>
          <p:cNvPr id="766" name="Google Shape;766;p7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Length</a:t>
            </a:r>
            <a:endParaRPr/>
          </a:p>
        </p:txBody>
      </p:sp>
      <p:sp>
        <p:nvSpPr>
          <p:cNvPr id="767" name="Google Shape;767;p7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Cryptographic schemes are (usually) allowed to leak the length of the message</a:t>
            </a:r>
            <a:endParaRPr/>
          </a:p>
          <a:p>
            <a:pPr indent="-317500" lvl="1" marL="914400" rtl="0" algn="l">
              <a:spcBef>
                <a:spcPts val="0"/>
              </a:spcBef>
              <a:spcAft>
                <a:spcPts val="0"/>
              </a:spcAft>
              <a:buSzPts val="1400"/>
              <a:buChar char="○"/>
            </a:pPr>
            <a:r>
              <a:rPr lang="en"/>
              <a:t>To hide length: All messages must always be the same length</a:t>
            </a:r>
            <a:endParaRPr/>
          </a:p>
          <a:p>
            <a:pPr indent="-317500" lvl="2" marL="1371600" rtl="0" algn="l">
              <a:spcBef>
                <a:spcPts val="0"/>
              </a:spcBef>
              <a:spcAft>
                <a:spcPts val="0"/>
              </a:spcAft>
              <a:buSzPts val="1400"/>
              <a:buChar char="■"/>
            </a:pPr>
            <a:r>
              <a:rPr lang="en"/>
              <a:t>16-byte messages: We can’t encrypt large messages (images, videos, etc.)!</a:t>
            </a:r>
            <a:endParaRPr/>
          </a:p>
          <a:p>
            <a:pPr indent="-317500" lvl="2" marL="1371600" rtl="0" algn="l">
              <a:spcBef>
                <a:spcPts val="0"/>
              </a:spcBef>
              <a:spcAft>
                <a:spcPts val="0"/>
              </a:spcAft>
              <a:buSzPts val="1400"/>
              <a:buChar char="■"/>
            </a:pPr>
            <a:r>
              <a:rPr lang="en"/>
              <a:t>1-GB messages: Sending small messages (text, Tweets, etc.) needs 1 GB of bandwidth!</a:t>
            </a:r>
            <a:endParaRPr/>
          </a:p>
          <a:p>
            <a:pPr indent="-317500" lvl="2" marL="1371600" rtl="0" algn="l">
              <a:spcBef>
                <a:spcPts val="0"/>
              </a:spcBef>
              <a:spcAft>
                <a:spcPts val="0"/>
              </a:spcAft>
              <a:buSzPts val="1400"/>
              <a:buChar char="■"/>
            </a:pPr>
            <a:r>
              <a:rPr lang="en"/>
              <a:t>This is unpractical</a:t>
            </a:r>
            <a:endParaRPr/>
          </a:p>
          <a:p>
            <a:pPr indent="-317500" lvl="1" marL="914400" rtl="0" algn="l">
              <a:spcBef>
                <a:spcPts val="0"/>
              </a:spcBef>
              <a:spcAft>
                <a:spcPts val="0"/>
              </a:spcAft>
              <a:buSzPts val="1400"/>
              <a:buChar char="○"/>
            </a:pPr>
            <a:r>
              <a:rPr lang="en"/>
              <a:t>Applications that which to hide length must choose to </a:t>
            </a:r>
            <a:r>
              <a:rPr i="1" lang="en"/>
              <a:t>pad</a:t>
            </a:r>
            <a:r>
              <a:rPr lang="en"/>
              <a:t> their own messages to the maximum possible length before encrypting</a:t>
            </a:r>
            <a:endParaRPr/>
          </a:p>
          <a:p>
            <a:pPr indent="-342900" lvl="0" marL="457200" rtl="0" algn="l">
              <a:spcBef>
                <a:spcPts val="0"/>
              </a:spcBef>
              <a:spcAft>
                <a:spcPts val="0"/>
              </a:spcAft>
              <a:buSzPts val="1800"/>
              <a:buChar char="●"/>
            </a:pPr>
            <a:r>
              <a:rPr lang="en"/>
              <a:t>In the IND-CPA game: </a:t>
            </a:r>
            <a:r>
              <a:rPr i="1" lang="en"/>
              <a:t>M</a:t>
            </a:r>
            <a:r>
              <a:rPr lang="en" sz="1200"/>
              <a:t>0</a:t>
            </a:r>
            <a:r>
              <a:rPr lang="en"/>
              <a:t> and </a:t>
            </a:r>
            <a:r>
              <a:rPr i="1" lang="en"/>
              <a:t>M</a:t>
            </a:r>
            <a:r>
              <a:rPr lang="en" sz="1200"/>
              <a:t>1</a:t>
            </a:r>
            <a:r>
              <a:rPr lang="en" sz="100"/>
              <a:t> </a:t>
            </a:r>
            <a:r>
              <a:rPr lang="en"/>
              <a:t> must be the same length</a:t>
            </a:r>
            <a:endParaRPr/>
          </a:p>
          <a:p>
            <a:pPr indent="-317500" lvl="1" marL="914400" rtl="0" algn="l">
              <a:spcBef>
                <a:spcPts val="0"/>
              </a:spcBef>
              <a:spcAft>
                <a:spcPts val="0"/>
              </a:spcAft>
              <a:buSzPts val="1400"/>
              <a:buChar char="○"/>
            </a:pPr>
            <a:r>
              <a:rPr lang="en"/>
              <a:t>To break IND-CPA, Eve must learn something other than message length</a:t>
            </a:r>
            <a:endParaRPr/>
          </a:p>
        </p:txBody>
      </p:sp>
      <p:sp>
        <p:nvSpPr>
          <p:cNvPr id="768" name="Google Shape;76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74"/>
          <p:cNvPicPr preferRelativeResize="0"/>
          <p:nvPr/>
        </p:nvPicPr>
        <p:blipFill>
          <a:blip r:embed="rId3">
            <a:alphaModFix/>
          </a:blip>
          <a:stretch>
            <a:fillRect/>
          </a:stretch>
        </p:blipFill>
        <p:spPr>
          <a:xfrm>
            <a:off x="5451675" y="3067375"/>
            <a:ext cx="3692325" cy="2076124"/>
          </a:xfrm>
          <a:prstGeom prst="rect">
            <a:avLst/>
          </a:prstGeom>
          <a:noFill/>
          <a:ln>
            <a:noFill/>
          </a:ln>
        </p:spPr>
      </p:pic>
      <p:sp>
        <p:nvSpPr>
          <p:cNvPr id="774" name="Google Shape;774;p7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Attacker Runtime</a:t>
            </a:r>
            <a:endParaRPr/>
          </a:p>
        </p:txBody>
      </p:sp>
      <p:sp>
        <p:nvSpPr>
          <p:cNvPr id="775" name="Google Shape;775;p74"/>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schemes are theoretically vulnerable, but secure in any real-world setting</a:t>
            </a:r>
            <a:endParaRPr/>
          </a:p>
          <a:p>
            <a:pPr indent="-317500" lvl="1" marL="914400" rtl="0" algn="l">
              <a:spcBef>
                <a:spcPts val="0"/>
              </a:spcBef>
              <a:spcAft>
                <a:spcPts val="0"/>
              </a:spcAft>
              <a:buSzPts val="1400"/>
              <a:buChar char="○"/>
            </a:pPr>
            <a:r>
              <a:rPr lang="en"/>
              <a:t>If an attack takes longer than the life of the solar system to complete, it probably won’t happen!</a:t>
            </a:r>
            <a:endParaRPr/>
          </a:p>
          <a:p>
            <a:pPr indent="-317500" lvl="1" marL="914400" rtl="0" algn="l">
              <a:spcBef>
                <a:spcPts val="0"/>
              </a:spcBef>
              <a:spcAft>
                <a:spcPts val="0"/>
              </a:spcAft>
              <a:buSzPts val="1400"/>
              <a:buChar char="○"/>
            </a:pPr>
            <a:r>
              <a:rPr lang="en"/>
              <a:t>Or if it would require a computer made out of a literal galaxy worth of science-fiction nanotech</a:t>
            </a:r>
            <a:endParaRPr/>
          </a:p>
          <a:p>
            <a:pPr indent="-342900" lvl="0" marL="457200" rtl="0" algn="l">
              <a:spcBef>
                <a:spcPts val="0"/>
              </a:spcBef>
              <a:spcAft>
                <a:spcPts val="0"/>
              </a:spcAft>
              <a:buSzPts val="1800"/>
              <a:buChar char="●"/>
            </a:pPr>
            <a:r>
              <a:rPr lang="en"/>
              <a:t>In the IND-CPA game: Eve is limited to a practical runtime</a:t>
            </a:r>
            <a:endParaRPr/>
          </a:p>
          <a:p>
            <a:pPr indent="-317500" lvl="1" marL="914400" rtl="0" algn="l">
              <a:spcBef>
                <a:spcPts val="0"/>
              </a:spcBef>
              <a:spcAft>
                <a:spcPts val="0"/>
              </a:spcAft>
              <a:buSzPts val="1400"/>
              <a:buChar char="○"/>
            </a:pPr>
            <a:r>
              <a:rPr lang="en"/>
              <a:t>One common practical limit: Eve is limited to polynomial runtime algorithms (no exponential-time algorithms)</a:t>
            </a:r>
            <a:endParaRPr/>
          </a:p>
        </p:txBody>
      </p:sp>
      <p:sp>
        <p:nvSpPr>
          <p:cNvPr id="776" name="Google Shape;776;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Negligible Advantage</a:t>
            </a:r>
            <a:endParaRPr/>
          </a:p>
        </p:txBody>
      </p:sp>
      <p:sp>
        <p:nvSpPr>
          <p:cNvPr id="782" name="Google Shape;782;p7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Sometimes it’s possible for Eve to win with probability 1/2 + 1/2</a:t>
            </a:r>
            <a:r>
              <a:rPr baseline="30000" lang="en"/>
              <a:t>128</a:t>
            </a:r>
            <a:endParaRPr baseline="30000"/>
          </a:p>
          <a:p>
            <a:pPr indent="-317500" lvl="1" marL="914400" rtl="0" algn="l">
              <a:spcBef>
                <a:spcPts val="0"/>
              </a:spcBef>
              <a:spcAft>
                <a:spcPts val="0"/>
              </a:spcAft>
              <a:buSzPts val="1400"/>
              <a:buChar char="○"/>
            </a:pPr>
            <a:r>
              <a:rPr lang="en"/>
              <a:t>This probability is greater than 1/2, but it's so close to 1/2 that it's as good as 1/2.</a:t>
            </a:r>
            <a:endParaRPr/>
          </a:p>
          <a:p>
            <a:pPr indent="-317500" lvl="1" marL="914400" rtl="0" algn="l">
              <a:spcBef>
                <a:spcPts val="0"/>
              </a:spcBef>
              <a:spcAft>
                <a:spcPts val="0"/>
              </a:spcAft>
              <a:buSzPts val="1400"/>
              <a:buChar char="○"/>
            </a:pPr>
            <a:r>
              <a:rPr lang="en"/>
              <a:t>Eve's advantage is so small that she can't use it for any practical attacks</a:t>
            </a:r>
            <a:endParaRPr/>
          </a:p>
          <a:p>
            <a:pPr indent="-342900" lvl="0" marL="457200" rtl="0" algn="l">
              <a:spcBef>
                <a:spcPts val="0"/>
              </a:spcBef>
              <a:spcAft>
                <a:spcPts val="0"/>
              </a:spcAft>
              <a:buSzPts val="1800"/>
              <a:buChar char="●"/>
            </a:pPr>
            <a:r>
              <a:rPr lang="en"/>
              <a:t>In the IND-CPA game: The scheme is secure even if Eve can win with probability ≤ 1/2 + Ɛ, where Ɛ is </a:t>
            </a:r>
            <a:r>
              <a:rPr i="1" lang="en"/>
              <a:t>negligible</a:t>
            </a:r>
            <a:endParaRPr/>
          </a:p>
          <a:p>
            <a:pPr indent="-317500" lvl="1" marL="914400" rtl="0" algn="l">
              <a:spcBef>
                <a:spcPts val="0"/>
              </a:spcBef>
              <a:spcAft>
                <a:spcPts val="0"/>
              </a:spcAft>
              <a:buSzPts val="1400"/>
              <a:buChar char="○"/>
            </a:pPr>
            <a:r>
              <a:rPr lang="en"/>
              <a:t>The actual mathematical definition of negligible is out of scope</a:t>
            </a:r>
            <a:endParaRPr/>
          </a:p>
          <a:p>
            <a:pPr indent="-317500" lvl="1" marL="914400" rtl="0" algn="l">
              <a:spcBef>
                <a:spcPts val="0"/>
              </a:spcBef>
              <a:spcAft>
                <a:spcPts val="0"/>
              </a:spcAft>
              <a:buSzPts val="1400"/>
              <a:buChar char="○"/>
            </a:pPr>
            <a:r>
              <a:rPr lang="en"/>
              <a:t>Example: 1/2 + 1/2</a:t>
            </a:r>
            <a:r>
              <a:rPr baseline="30000" lang="en"/>
              <a:t>128</a:t>
            </a:r>
            <a:r>
              <a:rPr lang="en"/>
              <a:t>: Negligible advantage</a:t>
            </a:r>
            <a:endParaRPr/>
          </a:p>
          <a:p>
            <a:pPr indent="-317500" lvl="1" marL="914400" rtl="0" algn="l">
              <a:spcBef>
                <a:spcPts val="0"/>
              </a:spcBef>
              <a:spcAft>
                <a:spcPts val="0"/>
              </a:spcAft>
              <a:buSzPts val="1400"/>
              <a:buChar char="○"/>
            </a:pPr>
            <a:r>
              <a:rPr lang="en"/>
              <a:t>Example: 2/3: Non-negligible advantage</a:t>
            </a:r>
            <a:endParaRPr/>
          </a:p>
        </p:txBody>
      </p:sp>
      <p:sp>
        <p:nvSpPr>
          <p:cNvPr id="783" name="Google Shape;783;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4" name="Google Shape;784;p75"/>
          <p:cNvPicPr preferRelativeResize="0"/>
          <p:nvPr/>
        </p:nvPicPr>
        <p:blipFill>
          <a:blip r:embed="rId3">
            <a:alphaModFix/>
          </a:blip>
          <a:stretch>
            <a:fillRect/>
          </a:stretch>
        </p:blipFill>
        <p:spPr>
          <a:xfrm>
            <a:off x="7877350" y="3550600"/>
            <a:ext cx="1083175" cy="159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Mitigations</a:t>
            </a:r>
            <a:endParaRPr/>
          </a:p>
        </p:txBody>
      </p:sp>
      <p:sp>
        <p:nvSpPr>
          <p:cNvPr id="110" name="Google Shape;110;p2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Many mitigations (stack canaries, non-executable pages, ASLR) are effectively free today (insignificant performance impact)</a:t>
            </a:r>
            <a:endParaRPr/>
          </a:p>
          <a:p>
            <a:pPr indent="-342900" lvl="0" marL="457200" rtl="0" algn="l">
              <a:spcBef>
                <a:spcPts val="0"/>
              </a:spcBef>
              <a:spcAft>
                <a:spcPts val="0"/>
              </a:spcAft>
              <a:buSzPts val="1800"/>
              <a:buChar char="●"/>
            </a:pPr>
            <a:r>
              <a:rPr lang="en"/>
              <a:t>The programmer sometimes has to manually enable mitigations</a:t>
            </a:r>
            <a:endParaRPr/>
          </a:p>
          <a:p>
            <a:pPr indent="-317500" lvl="1" marL="914400" rtl="0" algn="l">
              <a:spcBef>
                <a:spcPts val="0"/>
              </a:spcBef>
              <a:spcAft>
                <a:spcPts val="0"/>
              </a:spcAft>
              <a:buSzPts val="1400"/>
              <a:buChar char="○"/>
            </a:pPr>
            <a:r>
              <a:rPr lang="en"/>
              <a:t>Example: Enable ASLR and non-executable pages when running a program</a:t>
            </a:r>
            <a:endParaRPr/>
          </a:p>
          <a:p>
            <a:pPr indent="-317500" lvl="1" marL="914400" rtl="0" algn="l">
              <a:spcBef>
                <a:spcPts val="0"/>
              </a:spcBef>
              <a:spcAft>
                <a:spcPts val="0"/>
              </a:spcAft>
              <a:buSzPts val="1400"/>
              <a:buChar char="○"/>
            </a:pPr>
            <a:r>
              <a:rPr lang="en"/>
              <a:t>Example: Setting a flag to compile a program with stack canaries</a:t>
            </a:r>
            <a:endParaRPr/>
          </a:p>
          <a:p>
            <a:pPr indent="-342900" lvl="0" marL="457200" rtl="0" algn="l">
              <a:spcBef>
                <a:spcPts val="0"/>
              </a:spcBef>
              <a:spcAft>
                <a:spcPts val="0"/>
              </a:spcAft>
              <a:buSzPts val="1800"/>
              <a:buChar char="●"/>
            </a:pPr>
            <a:r>
              <a:rPr lang="en"/>
              <a:t>If the default is disabling the mitigation, the default will be chosen</a:t>
            </a:r>
            <a:endParaRPr/>
          </a:p>
          <a:p>
            <a:pPr indent="-317500" lvl="1" marL="914400" rtl="0" algn="l">
              <a:spcBef>
                <a:spcPts val="0"/>
              </a:spcBef>
              <a:spcAft>
                <a:spcPts val="0"/>
              </a:spcAft>
              <a:buSzPts val="1400"/>
              <a:buChar char="○"/>
            </a:pPr>
            <a:r>
              <a:rPr lang="en"/>
              <a:t>Recall: Consider human factors!</a:t>
            </a:r>
            <a:endParaRPr/>
          </a:p>
          <a:p>
            <a:pPr indent="-317500" lvl="1" marL="914400" rtl="0" algn="l">
              <a:spcBef>
                <a:spcPts val="0"/>
              </a:spcBef>
              <a:spcAft>
                <a:spcPts val="0"/>
              </a:spcAft>
              <a:buSzPts val="1400"/>
              <a:buChar char="○"/>
            </a:pPr>
            <a:r>
              <a:rPr lang="en"/>
              <a:t>Recall: Use fail-safe defaults!</a:t>
            </a:r>
            <a:endParaRPr/>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Cases: Negligible Advantage</a:t>
            </a:r>
            <a:endParaRPr/>
          </a:p>
        </p:txBody>
      </p:sp>
      <p:sp>
        <p:nvSpPr>
          <p:cNvPr id="790" name="Google Shape;790;p76"/>
          <p:cNvSpPr txBox="1"/>
          <p:nvPr>
            <p:ph idx="1" type="body"/>
          </p:nvPr>
        </p:nvSpPr>
        <p:spPr>
          <a:xfrm>
            <a:off x="198500" y="1246825"/>
            <a:ext cx="8520600" cy="37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Defining negligibility mathematically:</a:t>
            </a:r>
            <a:endParaRPr/>
          </a:p>
          <a:p>
            <a:pPr indent="-317500" lvl="1" marL="914400" rtl="0" algn="l">
              <a:spcBef>
                <a:spcPts val="0"/>
              </a:spcBef>
              <a:spcAft>
                <a:spcPts val="0"/>
              </a:spcAft>
              <a:buSzPts val="1400"/>
              <a:buChar char="○"/>
            </a:pPr>
            <a:r>
              <a:rPr lang="en"/>
              <a:t>Advantage of the adversary should be exponentially small, based on the security parameters of the algorithm</a:t>
            </a:r>
            <a:endParaRPr/>
          </a:p>
          <a:p>
            <a:pPr indent="-317500" lvl="1" marL="914400" rtl="0" algn="l">
              <a:spcBef>
                <a:spcPts val="0"/>
              </a:spcBef>
              <a:spcAft>
                <a:spcPts val="0"/>
              </a:spcAft>
              <a:buSzPts val="1400"/>
              <a:buChar char="○"/>
            </a:pPr>
            <a:r>
              <a:rPr lang="en"/>
              <a:t>Example: For an encryption scheme with a </a:t>
            </a:r>
            <a:r>
              <a:rPr i="1" lang="en"/>
              <a:t>k</a:t>
            </a:r>
            <a:r>
              <a:rPr lang="en"/>
              <a:t>-bit key, the advantage should be </a:t>
            </a:r>
            <a:r>
              <a:rPr i="1" lang="en"/>
              <a:t>O</a:t>
            </a:r>
            <a:r>
              <a:rPr lang="en"/>
              <a:t>(1/2</a:t>
            </a:r>
            <a:r>
              <a:rPr baseline="30000" i="1" lang="en"/>
              <a:t>k</a:t>
            </a:r>
            <a:r>
              <a:rPr lang="en"/>
              <a:t>)</a:t>
            </a:r>
            <a:endParaRPr/>
          </a:p>
          <a:p>
            <a:pPr indent="-342900" lvl="0" marL="457200" rtl="0" algn="l">
              <a:spcBef>
                <a:spcPts val="0"/>
              </a:spcBef>
              <a:spcAft>
                <a:spcPts val="0"/>
              </a:spcAft>
              <a:buSzPts val="1800"/>
              <a:buChar char="●"/>
            </a:pPr>
            <a:r>
              <a:rPr lang="en"/>
              <a:t>Defining negligibility practically:</a:t>
            </a:r>
            <a:endParaRPr/>
          </a:p>
          <a:p>
            <a:pPr indent="-317500" lvl="1" marL="914400" rtl="0" algn="l">
              <a:spcBef>
                <a:spcPts val="0"/>
              </a:spcBef>
              <a:spcAft>
                <a:spcPts val="0"/>
              </a:spcAft>
              <a:buSzPts val="1400"/>
              <a:buChar char="○"/>
            </a:pPr>
            <a:r>
              <a:rPr lang="en"/>
              <a:t>A 1/2</a:t>
            </a:r>
            <a:r>
              <a:rPr baseline="30000" lang="en"/>
              <a:t>128</a:t>
            </a:r>
            <a:r>
              <a:rPr lang="en"/>
              <a:t> probability is completely inconceivable</a:t>
            </a:r>
            <a:endParaRPr/>
          </a:p>
          <a:p>
            <a:pPr indent="-317500" lvl="1" marL="914400" rtl="0" algn="l">
              <a:spcBef>
                <a:spcPts val="0"/>
              </a:spcBef>
              <a:spcAft>
                <a:spcPts val="0"/>
              </a:spcAft>
              <a:buSzPts val="1400"/>
              <a:buChar char="○"/>
            </a:pPr>
            <a:r>
              <a:rPr lang="en"/>
              <a:t>A 1/2</a:t>
            </a:r>
            <a:r>
              <a:rPr baseline="30000" lang="en"/>
              <a:t>20</a:t>
            </a:r>
            <a:r>
              <a:rPr lang="en"/>
              <a:t> probability is fairly likely</a:t>
            </a:r>
            <a:endParaRPr/>
          </a:p>
          <a:p>
            <a:pPr indent="-317500" lvl="2" marL="1371600" rtl="0" algn="l">
              <a:spcBef>
                <a:spcPts val="0"/>
              </a:spcBef>
              <a:spcAft>
                <a:spcPts val="0"/>
              </a:spcAft>
              <a:buSzPts val="1400"/>
              <a:buChar char="■"/>
            </a:pPr>
            <a:r>
              <a:rPr lang="en"/>
              <a:t>“One in a million events happen every day in New York City”</a:t>
            </a:r>
            <a:endParaRPr/>
          </a:p>
          <a:p>
            <a:pPr indent="-317500" lvl="1" marL="914400" rtl="0" algn="l">
              <a:spcBef>
                <a:spcPts val="0"/>
              </a:spcBef>
              <a:spcAft>
                <a:spcPts val="0"/>
              </a:spcAft>
              <a:buSzPts val="1400"/>
              <a:buChar char="○"/>
            </a:pPr>
            <a:r>
              <a:rPr lang="en"/>
              <a:t>In between these extremes, it can be messy</a:t>
            </a:r>
            <a:endParaRPr/>
          </a:p>
          <a:p>
            <a:pPr indent="-317500" lvl="2" marL="1371600" rtl="0" algn="l">
              <a:spcBef>
                <a:spcPts val="0"/>
              </a:spcBef>
              <a:spcAft>
                <a:spcPts val="0"/>
              </a:spcAft>
              <a:buSzPts val="1400"/>
              <a:buChar char="■"/>
            </a:pPr>
            <a:r>
              <a:rPr lang="en"/>
              <a:t>Different algorithms run faster or slower and have their own security parameters</a:t>
            </a:r>
            <a:endParaRPr/>
          </a:p>
          <a:p>
            <a:pPr indent="-317500" lvl="2" marL="1371600" rtl="0" algn="l">
              <a:spcBef>
                <a:spcPts val="0"/>
              </a:spcBef>
              <a:spcAft>
                <a:spcPts val="0"/>
              </a:spcAft>
              <a:buSzPts val="1400"/>
              <a:buChar char="■"/>
            </a:pPr>
            <a:r>
              <a:rPr lang="en"/>
              <a:t>Computers get more powerful over time</a:t>
            </a:r>
            <a:endParaRPr/>
          </a:p>
          <a:p>
            <a:pPr indent="-317500" lvl="2" marL="1371600" rtl="0" algn="l">
              <a:spcBef>
                <a:spcPts val="0"/>
              </a:spcBef>
              <a:spcAft>
                <a:spcPts val="0"/>
              </a:spcAft>
              <a:buSzPts val="1400"/>
              <a:buChar char="■"/>
            </a:pPr>
            <a:r>
              <a:rPr lang="en"/>
              <a:t>Recall: Know your threat model!</a:t>
            </a:r>
            <a:endParaRPr/>
          </a:p>
          <a:p>
            <a:pPr indent="-342900" lvl="0" marL="457200" rtl="0" algn="l">
              <a:spcBef>
                <a:spcPts val="0"/>
              </a:spcBef>
              <a:spcAft>
                <a:spcPts val="0"/>
              </a:spcAft>
              <a:buSzPts val="1800"/>
              <a:buChar char="●"/>
            </a:pPr>
            <a:r>
              <a:rPr b="1" lang="en"/>
              <a:t>Takeaway</a:t>
            </a:r>
            <a:r>
              <a:rPr lang="en"/>
              <a:t>: For now, 2</a:t>
            </a:r>
            <a:r>
              <a:rPr baseline="30000" lang="en"/>
              <a:t>80</a:t>
            </a:r>
            <a:r>
              <a:rPr lang="en"/>
              <a:t> is a reasonable threshold, but this will change over time!</a:t>
            </a:r>
            <a:endParaRPr/>
          </a:p>
        </p:txBody>
      </p:sp>
      <p:sp>
        <p:nvSpPr>
          <p:cNvPr id="791" name="Google Shape;79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IND-CPA: Putting it together </a:t>
            </a:r>
            <a:endParaRPr/>
          </a:p>
        </p:txBody>
      </p:sp>
      <p:sp>
        <p:nvSpPr>
          <p:cNvPr id="797" name="Google Shape;797;p77"/>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 name="Google Shape;798;p77"/>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799" name="Google Shape;799;p77"/>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800" name="Google Shape;800;p77"/>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801" name="Google Shape;801;p77"/>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802" name="Google Shape;802;p77"/>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803" name="Google Shape;803;p77"/>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7"/>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805" name="Google Shape;805;p77"/>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806" name="Google Shape;806;p77"/>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807" name="Google Shape;807;p77"/>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808" name="Google Shape;808;p77"/>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809" name="Google Shape;809;p77"/>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810" name="Google Shape;810;p77"/>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811" name="Google Shape;811;p77"/>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812" name="Google Shape;812;p77"/>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813" name="Google Shape;813;p77"/>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814" name="Google Shape;814;p77"/>
          <p:cNvCxnSpPr/>
          <p:nvPr/>
        </p:nvCxnSpPr>
        <p:spPr>
          <a:xfrm>
            <a:off x="5808581" y="4697018"/>
            <a:ext cx="0" cy="412200"/>
          </a:xfrm>
          <a:prstGeom prst="straightConnector1">
            <a:avLst/>
          </a:prstGeom>
          <a:noFill/>
          <a:ln cap="flat" cmpd="sng" w="28575">
            <a:solidFill>
              <a:schemeClr val="dk1"/>
            </a:solidFill>
            <a:prstDash val="solid"/>
            <a:round/>
            <a:headEnd len="med" w="med" type="none"/>
            <a:tailEnd len="med" w="med" type="triangle"/>
          </a:ln>
        </p:spPr>
      </p:cxnSp>
      <p:sp>
        <p:nvSpPr>
          <p:cNvPr id="815" name="Google Shape;815;p77"/>
          <p:cNvSpPr txBox="1"/>
          <p:nvPr/>
        </p:nvSpPr>
        <p:spPr>
          <a:xfrm>
            <a:off x="5808577" y="4659925"/>
            <a:ext cx="188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Guess </a:t>
            </a:r>
            <a:r>
              <a:rPr i="1" lang="en">
                <a:solidFill>
                  <a:schemeClr val="dk1"/>
                </a:solidFill>
              </a:rPr>
              <a:t>b</a:t>
            </a:r>
            <a:r>
              <a:rPr lang="en">
                <a:solidFill>
                  <a:schemeClr val="dk1"/>
                </a:solidFill>
              </a:rPr>
              <a:t> = 0 or </a:t>
            </a:r>
            <a:r>
              <a:rPr i="1" lang="en">
                <a:solidFill>
                  <a:schemeClr val="dk1"/>
                </a:solidFill>
              </a:rPr>
              <a:t>b</a:t>
            </a:r>
            <a:r>
              <a:rPr lang="en">
                <a:solidFill>
                  <a:schemeClr val="dk1"/>
                </a:solidFill>
              </a:rPr>
              <a:t> = 1</a:t>
            </a:r>
            <a:endParaRPr sz="1000"/>
          </a:p>
        </p:txBody>
      </p:sp>
      <p:cxnSp>
        <p:nvCxnSpPr>
          <p:cNvPr id="816" name="Google Shape;816;p77"/>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817" name="Google Shape;817;p77"/>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818" name="Google Shape;818;p77"/>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819" name="Google Shape;819;p77"/>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
        <p:nvSpPr>
          <p:cNvPr id="820" name="Google Shape;82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1" name="Google Shape;821;p7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t>Eve may choose plaintexts to send to Alice and receives their ciphertexts</a:t>
            </a:r>
            <a:endParaRPr/>
          </a:p>
          <a:p>
            <a:pPr indent="-325755" lvl="0" marL="457200" rtl="0" algn="l">
              <a:spcBef>
                <a:spcPts val="0"/>
              </a:spcBef>
              <a:spcAft>
                <a:spcPts val="0"/>
              </a:spcAft>
              <a:buSzPct val="100000"/>
              <a:buAutoNum type="arabicPeriod"/>
            </a:pPr>
            <a:r>
              <a:rPr lang="en"/>
              <a:t>Eve issues a pair of plaintexts </a:t>
            </a:r>
            <a:r>
              <a:rPr i="1" lang="en"/>
              <a:t>M</a:t>
            </a:r>
            <a:r>
              <a:rPr lang="en" sz="1200"/>
              <a:t>0</a:t>
            </a:r>
            <a:r>
              <a:rPr lang="en"/>
              <a:t> and </a:t>
            </a:r>
            <a:r>
              <a:rPr i="1" lang="en"/>
              <a:t>M</a:t>
            </a:r>
            <a:r>
              <a:rPr lang="en" sz="1200"/>
              <a:t>1</a:t>
            </a:r>
            <a:r>
              <a:rPr lang="en"/>
              <a:t> to Alice</a:t>
            </a:r>
            <a:endParaRPr/>
          </a:p>
          <a:p>
            <a:pPr indent="-325755" lvl="0" marL="457200" rtl="0" algn="l">
              <a:spcBef>
                <a:spcPts val="0"/>
              </a:spcBef>
              <a:spcAft>
                <a:spcPts val="0"/>
              </a:spcAft>
              <a:buSzPct val="100000"/>
              <a:buAutoNum type="arabicPeriod"/>
            </a:pPr>
            <a:r>
              <a:rPr lang="en"/>
              <a:t>Alice randomly chooses either </a:t>
            </a:r>
            <a:r>
              <a:rPr i="1" lang="en"/>
              <a:t>M</a:t>
            </a:r>
            <a:r>
              <a:rPr lang="en" sz="1200"/>
              <a:t>0</a:t>
            </a:r>
            <a:r>
              <a:rPr lang="en"/>
              <a:t> or </a:t>
            </a:r>
            <a:r>
              <a:rPr i="1" lang="en"/>
              <a:t>M</a:t>
            </a:r>
            <a:r>
              <a:rPr lang="en" sz="1200"/>
              <a:t>1</a:t>
            </a:r>
            <a:r>
              <a:rPr lang="en"/>
              <a:t> to encrypt and sends the encryption back</a:t>
            </a:r>
            <a:endParaRPr/>
          </a:p>
          <a:p>
            <a:pPr indent="-304165" lvl="1" marL="914400" rtl="0" algn="l">
              <a:spcBef>
                <a:spcPts val="0"/>
              </a:spcBef>
              <a:spcAft>
                <a:spcPts val="0"/>
              </a:spcAft>
              <a:buSzPct val="100000"/>
              <a:buChar char="○"/>
            </a:pPr>
            <a:r>
              <a:rPr lang="en"/>
              <a:t>Alice does not tell Eve which one was encrypted!</a:t>
            </a:r>
            <a:endParaRPr/>
          </a:p>
          <a:p>
            <a:pPr indent="-325755" lvl="0" marL="457200" rtl="0" algn="l">
              <a:spcBef>
                <a:spcPts val="0"/>
              </a:spcBef>
              <a:spcAft>
                <a:spcPts val="0"/>
              </a:spcAft>
              <a:buSzPct val="100000"/>
              <a:buAutoNum type="arabicPeriod"/>
            </a:pPr>
            <a:r>
              <a:rPr lang="en"/>
              <a:t>Eve may again choose plaintexts to send to Alice and receives their ciphertexts</a:t>
            </a:r>
            <a:endParaRPr/>
          </a:p>
          <a:p>
            <a:pPr indent="-325755" lvl="0" marL="457200" rtl="0" algn="l">
              <a:spcBef>
                <a:spcPts val="0"/>
              </a:spcBef>
              <a:spcAft>
                <a:spcPts val="0"/>
              </a:spcAft>
              <a:buSzPct val="100000"/>
              <a:buAutoNum type="arabicPeriod"/>
            </a:pPr>
            <a:r>
              <a:rPr lang="en"/>
              <a:t>Eventually, Eve outputs a guess as to whether Alice encrypted </a:t>
            </a:r>
            <a:r>
              <a:rPr i="1" lang="en"/>
              <a:t>M</a:t>
            </a:r>
            <a:r>
              <a:rPr lang="en" sz="1200"/>
              <a:t>0</a:t>
            </a:r>
            <a:r>
              <a:rPr lang="en"/>
              <a:t> or </a:t>
            </a:r>
            <a:r>
              <a:rPr i="1" lang="en"/>
              <a:t>M</a:t>
            </a:r>
            <a:r>
              <a:rPr lang="en" sz="1200"/>
              <a:t>1</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An encryption scheme is IND-CPA secure if for all polynomial time attackers Eve:</a:t>
            </a:r>
            <a:endParaRPr/>
          </a:p>
          <a:p>
            <a:pPr indent="-304165" lvl="1" marL="914400" rtl="0" algn="l">
              <a:spcBef>
                <a:spcPts val="0"/>
              </a:spcBef>
              <a:spcAft>
                <a:spcPts val="0"/>
              </a:spcAft>
              <a:buSzPct val="100000"/>
              <a:buChar char="○"/>
            </a:pPr>
            <a:r>
              <a:rPr lang="en"/>
              <a:t>Eve can win with probability ≤ 1/2 + Ɛ, where Ɛ is </a:t>
            </a:r>
            <a:r>
              <a:rPr i="1" lang="en"/>
              <a:t>negligible.</a:t>
            </a:r>
            <a:endParaRPr/>
          </a:p>
        </p:txBody>
      </p:sp>
      <p:pic>
        <p:nvPicPr>
          <p:cNvPr id="822" name="Google Shape;822;p77"/>
          <p:cNvPicPr preferRelativeResize="0"/>
          <p:nvPr/>
        </p:nvPicPr>
        <p:blipFill>
          <a:blip r:embed="rId3">
            <a:alphaModFix/>
          </a:blip>
          <a:stretch>
            <a:fillRect/>
          </a:stretch>
        </p:blipFill>
        <p:spPr>
          <a:xfrm>
            <a:off x="4601699" y="3275462"/>
            <a:ext cx="828900" cy="770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78"/>
          <p:cNvPicPr preferRelativeResize="0"/>
          <p:nvPr/>
        </p:nvPicPr>
        <p:blipFill rotWithShape="1">
          <a:blip r:embed="rId3">
            <a:alphaModFix/>
          </a:blip>
          <a:srcRect b="9041" l="0" r="2095" t="0"/>
          <a:stretch/>
        </p:blipFill>
        <p:spPr>
          <a:xfrm>
            <a:off x="3152737" y="2719850"/>
            <a:ext cx="2838526" cy="1860600"/>
          </a:xfrm>
          <a:prstGeom prst="rect">
            <a:avLst/>
          </a:prstGeom>
          <a:noFill/>
          <a:ln>
            <a:noFill/>
          </a:ln>
        </p:spPr>
      </p:pic>
      <p:sp>
        <p:nvSpPr>
          <p:cNvPr id="828" name="Google Shape;828;p7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 Brief History of Cryptography</a:t>
            </a:r>
            <a:endParaRPr/>
          </a:p>
        </p:txBody>
      </p:sp>
      <p:sp>
        <p:nvSpPr>
          <p:cNvPr id="829" name="Google Shape;829;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78"/>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a:t>
            </a:r>
            <a:r>
              <a:rPr lang="en"/>
              <a:t>5.2</a:t>
            </a:r>
            <a:endParaRPr>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34" name="Shape 834"/>
        <p:cNvGrpSpPr/>
        <p:nvPr/>
      </p:nvGrpSpPr>
      <p:grpSpPr>
        <a:xfrm>
          <a:off x="0" y="0"/>
          <a:ext cx="0" cy="0"/>
          <a:chOff x="0" y="0"/>
          <a:chExt cx="0" cy="0"/>
        </a:xfrm>
      </p:grpSpPr>
      <p:graphicFrame>
        <p:nvGraphicFramePr>
          <p:cNvPr id="835" name="Google Shape;835;p79"/>
          <p:cNvGraphicFramePr/>
          <p:nvPr/>
        </p:nvGraphicFramePr>
        <p:xfrm>
          <a:off x="6335250" y="1221688"/>
          <a:ext cx="3000000" cy="3000000"/>
        </p:xfrm>
        <a:graphic>
          <a:graphicData uri="http://schemas.openxmlformats.org/drawingml/2006/table">
            <a:tbl>
              <a:tblPr>
                <a:noFill/>
                <a:tableStyleId>{DF68B0A8-356D-4739-86A0-293F613CF9FD}</a:tableStyleId>
              </a:tblPr>
              <a:tblGrid>
                <a:gridCol w="382850"/>
                <a:gridCol w="382850"/>
                <a:gridCol w="382850"/>
                <a:gridCol w="382850"/>
              </a:tblGrid>
              <a:tr h="268200">
                <a:tc gridSpan="4">
                  <a:txBody>
                    <a:bodyPr/>
                    <a:lstStyle/>
                    <a:p>
                      <a:pPr indent="0" lvl="0" marL="0" rtl="0" algn="ctr">
                        <a:spcBef>
                          <a:spcPts val="0"/>
                        </a:spcBef>
                        <a:spcAft>
                          <a:spcPts val="0"/>
                        </a:spcAft>
                        <a:buNone/>
                      </a:pPr>
                      <a:r>
                        <a:rPr i="1" lang="en" sz="1200"/>
                        <a:t>K</a:t>
                      </a:r>
                      <a:r>
                        <a:rPr lang="en" sz="1200"/>
                        <a:t> = 3</a:t>
                      </a:r>
                      <a:endParaRPr sz="1200"/>
                    </a:p>
                  </a:txBody>
                  <a:tcPr marT="27425" marB="27425" marR="91425" marL="91425">
                    <a:lnB cap="flat" cmpd="sng" w="28575">
                      <a:solidFill>
                        <a:srgbClr val="9E9E9E"/>
                      </a:solidFill>
                      <a:prstDash val="solid"/>
                      <a:round/>
                      <a:headEnd len="sm" w="sm" type="none"/>
                      <a:tailEnd len="sm" w="sm" type="none"/>
                    </a:lnB>
                    <a:solidFill>
                      <a:schemeClr val="lt2"/>
                    </a:solidFill>
                  </a:tcPr>
                </a:tc>
                <a:tc hMerge="1"/>
                <a:tc hMerge="1"/>
                <a:tc hMerge="1"/>
              </a:tr>
              <a:tr h="190075">
                <a:tc>
                  <a:txBody>
                    <a:bodyPr/>
                    <a:lstStyle/>
                    <a:p>
                      <a:pPr indent="0" lvl="0" marL="0" rtl="0" algn="l">
                        <a:spcBef>
                          <a:spcPts val="0"/>
                        </a:spcBef>
                        <a:spcAft>
                          <a:spcPts val="0"/>
                        </a:spcAft>
                        <a:buNone/>
                      </a:pPr>
                      <a:r>
                        <a:rPr i="1" lang="en" sz="1200"/>
                        <a:t>M</a:t>
                      </a:r>
                      <a:endParaRPr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M</a:t>
                      </a:r>
                      <a:endParaRPr i="1" sz="1200"/>
                    </a:p>
                  </a:txBody>
                  <a:tcPr marT="27425" marB="27425" marR="91425" marL="91425">
                    <a:lnL cap="flat" cmpd="sng" w="76200">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171850">
                <a:tc>
                  <a:txBody>
                    <a:bodyPr/>
                    <a:lstStyle/>
                    <a:p>
                      <a:pPr indent="0" lvl="0" marL="0" rtl="0" algn="l">
                        <a:spcBef>
                          <a:spcPts val="0"/>
                        </a:spcBef>
                        <a:spcAft>
                          <a:spcPts val="0"/>
                        </a:spcAft>
                        <a:buNone/>
                      </a:pPr>
                      <a:r>
                        <a:rPr lang="en" sz="1200"/>
                        <a:t>A</a:t>
                      </a:r>
                      <a:endParaRPr sz="1200"/>
                    </a:p>
                  </a:txBody>
                  <a:tcPr marT="27425" marB="27425" marR="91425" marL="91425">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D</a:t>
                      </a:r>
                      <a:endParaRPr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chemeClr val="lt2"/>
                    </a:solidFill>
                  </a:tcPr>
                </a:tc>
              </a:tr>
              <a:tr h="145600">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E</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9525">
                      <a:solidFill>
                        <a:srgbClr val="9E9E9E"/>
                      </a:solidFill>
                      <a:prstDash val="solid"/>
                      <a:round/>
                      <a:headEnd len="sm" w="sm" type="none"/>
                      <a:tailEnd len="sm" w="sm" type="none"/>
                    </a:lnL>
                    <a:solidFill>
                      <a:srgbClr val="F6B26B"/>
                    </a:solidFill>
                  </a:tcPr>
                </a:tc>
              </a:tr>
              <a:tr h="101775">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F</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D</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G</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9300">
                <a:tc>
                  <a:txBody>
                    <a:bodyPr/>
                    <a:lstStyle/>
                    <a:p>
                      <a:pPr indent="0" lvl="0" marL="0" rtl="0" algn="l">
                        <a:spcBef>
                          <a:spcPts val="0"/>
                        </a:spcBef>
                        <a:spcAft>
                          <a:spcPts val="0"/>
                        </a:spcAft>
                        <a:buNone/>
                      </a:pPr>
                      <a:r>
                        <a:rPr lang="en" sz="1200"/>
                        <a:t>E</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H</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F</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I</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G</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J</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1775">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K</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I</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L</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J</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M</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0525">
                <a:tc>
                  <a:txBody>
                    <a:bodyPr/>
                    <a:lstStyle/>
                    <a:p>
                      <a:pPr indent="0" lvl="0" marL="0" rtl="0" algn="l">
                        <a:spcBef>
                          <a:spcPts val="0"/>
                        </a:spcBef>
                        <a:spcAft>
                          <a:spcPts val="0"/>
                        </a:spcAft>
                        <a:buNone/>
                      </a:pPr>
                      <a:r>
                        <a:rPr lang="en" sz="1200"/>
                        <a:t>K</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A</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L</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76200">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r>
              <a:tr h="100000">
                <a:tc>
                  <a:txBody>
                    <a:bodyPr/>
                    <a:lstStyle/>
                    <a:p>
                      <a:pPr indent="0" lvl="0" marL="0" rtl="0" algn="l">
                        <a:spcBef>
                          <a:spcPts val="0"/>
                        </a:spcBef>
                        <a:spcAft>
                          <a:spcPts val="0"/>
                        </a:spcAft>
                        <a:buNone/>
                      </a:pPr>
                      <a:r>
                        <a:rPr lang="en" sz="1200"/>
                        <a:t>M</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76200">
                      <a:solidFill>
                        <a:srgbClr val="9E9E9E"/>
                      </a:solidFill>
                      <a:prstDash val="solid"/>
                      <a:round/>
                      <a:headEnd len="sm" w="sm" type="none"/>
                      <a:tailEnd len="sm" w="sm" type="none"/>
                    </a:lnL>
                    <a:solidFill>
                      <a:schemeClr val="lt2"/>
                    </a:solidFill>
                  </a:tcPr>
                </a:tc>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r>
            </a:tbl>
          </a:graphicData>
        </a:graphic>
      </p:graphicFrame>
      <p:sp>
        <p:nvSpPr>
          <p:cNvPr id="836" name="Google Shape;836;p7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Caesar Cipher</a:t>
            </a:r>
            <a:endParaRPr/>
          </a:p>
        </p:txBody>
      </p:sp>
      <p:sp>
        <p:nvSpPr>
          <p:cNvPr id="837" name="Google Shape;837;p79"/>
          <p:cNvSpPr txBox="1"/>
          <p:nvPr>
            <p:ph idx="1" type="body"/>
          </p:nvPr>
        </p:nvSpPr>
        <p:spPr>
          <a:xfrm>
            <a:off x="198500" y="1246825"/>
            <a:ext cx="55311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of the earliest cryptographic schemes was the </a:t>
            </a:r>
            <a:r>
              <a:rPr b="1" lang="en"/>
              <a:t>Caesar cipher</a:t>
            </a:r>
            <a:endParaRPr/>
          </a:p>
          <a:p>
            <a:pPr indent="-317500" lvl="1" marL="914400" rtl="0" algn="l">
              <a:spcBef>
                <a:spcPts val="0"/>
              </a:spcBef>
              <a:spcAft>
                <a:spcPts val="0"/>
              </a:spcAft>
              <a:buSzPts val="1400"/>
              <a:buChar char="○"/>
            </a:pPr>
            <a:r>
              <a:rPr lang="en"/>
              <a:t>Used by Julius Caesar over 2,000 years ago</a:t>
            </a:r>
            <a:endParaRPr/>
          </a:p>
          <a:p>
            <a:pPr indent="-342900" lvl="0" marL="457200" rtl="0" algn="l">
              <a:spcBef>
                <a:spcPts val="0"/>
              </a:spcBef>
              <a:spcAft>
                <a:spcPts val="0"/>
              </a:spcAft>
              <a:buSzPts val="1800"/>
              <a:buChar char="●"/>
            </a:pPr>
            <a:r>
              <a:rPr lang="en"/>
              <a:t>KeyGen()</a:t>
            </a:r>
            <a:r>
              <a:rPr lang="en"/>
              <a:t>:</a:t>
            </a:r>
            <a:endParaRPr/>
          </a:p>
          <a:p>
            <a:pPr indent="-317500" lvl="1" marL="914400" rtl="0" algn="l">
              <a:spcBef>
                <a:spcPts val="0"/>
              </a:spcBef>
              <a:spcAft>
                <a:spcPts val="0"/>
              </a:spcAft>
              <a:buSzPts val="1400"/>
              <a:buChar char="○"/>
            </a:pPr>
            <a:r>
              <a:rPr lang="en"/>
              <a:t>Choose a key </a:t>
            </a:r>
            <a:r>
              <a:rPr i="1" lang="en"/>
              <a:t>K</a:t>
            </a:r>
            <a:r>
              <a:rPr lang="en"/>
              <a:t> randomly between 0 and 25</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a:t>
            </a:r>
            <a:endParaRPr/>
          </a:p>
          <a:p>
            <a:pPr indent="-317500" lvl="1" marL="914400" rtl="0" algn="l">
              <a:spcBef>
                <a:spcPts val="0"/>
              </a:spcBef>
              <a:spcAft>
                <a:spcPts val="0"/>
              </a:spcAft>
              <a:buSzPts val="1400"/>
              <a:buChar char="○"/>
            </a:pPr>
            <a:r>
              <a:rPr lang="en"/>
              <a:t>Replace each letter in </a:t>
            </a:r>
            <a:r>
              <a:rPr i="1" lang="en"/>
              <a:t>M</a:t>
            </a:r>
            <a:r>
              <a:rPr lang="en"/>
              <a:t> with the letter </a:t>
            </a:r>
            <a:r>
              <a:rPr i="1" lang="en"/>
              <a:t>K</a:t>
            </a:r>
            <a:r>
              <a:rPr lang="en"/>
              <a:t> positions later in the alphabet</a:t>
            </a:r>
            <a:endParaRPr/>
          </a:p>
          <a:p>
            <a:pPr indent="-317500" lvl="1" marL="914400" rtl="0" algn="l">
              <a:spcBef>
                <a:spcPts val="0"/>
              </a:spcBef>
              <a:spcAft>
                <a:spcPts val="0"/>
              </a:spcAft>
              <a:buSzPts val="1400"/>
              <a:buChar char="○"/>
            </a:pPr>
            <a:r>
              <a:rPr lang="en"/>
              <a:t>If </a:t>
            </a:r>
            <a:r>
              <a:rPr i="1" lang="en"/>
              <a:t>K</a:t>
            </a:r>
            <a:r>
              <a:rPr lang="en"/>
              <a:t> = 3, plaintext DOG becomes GRJ</a:t>
            </a:r>
            <a:endParaRPr/>
          </a:p>
          <a:p>
            <a:pPr indent="-342900" lvl="0" marL="457200" rtl="0" algn="l">
              <a:spcBef>
                <a:spcPts val="0"/>
              </a:spcBef>
              <a:spcAft>
                <a:spcPts val="0"/>
              </a:spcAft>
              <a:buSzPts val="1800"/>
              <a:buChar char="●"/>
            </a:pPr>
            <a:r>
              <a:rPr lang="en"/>
              <a:t>Dec(</a:t>
            </a:r>
            <a:r>
              <a:rPr i="1" lang="en"/>
              <a:t>K</a:t>
            </a:r>
            <a:r>
              <a:rPr lang="en"/>
              <a:t>, </a:t>
            </a:r>
            <a:r>
              <a:rPr i="1" lang="en"/>
              <a:t>C</a:t>
            </a:r>
            <a:r>
              <a:rPr lang="en"/>
              <a:t>):</a:t>
            </a:r>
            <a:endParaRPr/>
          </a:p>
          <a:p>
            <a:pPr indent="-317500" lvl="1" marL="914400" rtl="0" algn="l">
              <a:spcBef>
                <a:spcPts val="0"/>
              </a:spcBef>
              <a:spcAft>
                <a:spcPts val="0"/>
              </a:spcAft>
              <a:buSzPts val="1400"/>
              <a:buChar char="○"/>
            </a:pPr>
            <a:r>
              <a:rPr lang="en"/>
              <a:t>Replace each letter in </a:t>
            </a:r>
            <a:r>
              <a:rPr i="1" lang="en"/>
              <a:t>C</a:t>
            </a:r>
            <a:r>
              <a:rPr lang="en"/>
              <a:t> with the letter </a:t>
            </a:r>
            <a:r>
              <a:rPr i="1" lang="en"/>
              <a:t>K</a:t>
            </a:r>
            <a:r>
              <a:rPr lang="en"/>
              <a:t> positions earlier in the alphabet</a:t>
            </a:r>
            <a:endParaRPr/>
          </a:p>
          <a:p>
            <a:pPr indent="-317500" lvl="1" marL="914400" rtl="0" algn="l">
              <a:spcBef>
                <a:spcPts val="0"/>
              </a:spcBef>
              <a:spcAft>
                <a:spcPts val="0"/>
              </a:spcAft>
              <a:buSzPts val="1400"/>
              <a:buChar char="○"/>
            </a:pPr>
            <a:r>
              <a:rPr lang="en"/>
              <a:t>If </a:t>
            </a:r>
            <a:r>
              <a:rPr i="1" lang="en"/>
              <a:t>K</a:t>
            </a:r>
            <a:r>
              <a:rPr lang="en"/>
              <a:t> = 3, ciphertext GRJ becomes DOG</a:t>
            </a:r>
            <a:endParaRPr/>
          </a:p>
        </p:txBody>
      </p:sp>
      <p:sp>
        <p:nvSpPr>
          <p:cNvPr id="838" name="Google Shape;838;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42" name="Shape 842"/>
        <p:cNvGrpSpPr/>
        <p:nvPr/>
      </p:nvGrpSpPr>
      <p:grpSpPr>
        <a:xfrm>
          <a:off x="0" y="0"/>
          <a:ext cx="0" cy="0"/>
          <a:chOff x="0" y="0"/>
          <a:chExt cx="0" cy="0"/>
        </a:xfrm>
      </p:grpSpPr>
      <p:sp>
        <p:nvSpPr>
          <p:cNvPr id="843" name="Google Shape;843;p8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Attacks on the Caesar Cipher</a:t>
            </a:r>
            <a:endParaRPr/>
          </a:p>
        </p:txBody>
      </p:sp>
      <p:sp>
        <p:nvSpPr>
          <p:cNvPr id="844" name="Google Shape;844;p80"/>
          <p:cNvSpPr txBox="1"/>
          <p:nvPr>
            <p:ph idx="1" type="body"/>
          </p:nvPr>
        </p:nvSpPr>
        <p:spPr>
          <a:xfrm>
            <a:off x="198500" y="1246825"/>
            <a:ext cx="8520600" cy="14175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Eve sees the ciphertext JCKN ECGUCT, but doesn’t know the key </a:t>
            </a:r>
            <a:r>
              <a:rPr i="1" lang="en"/>
              <a:t>K</a:t>
            </a:r>
            <a:endParaRPr/>
          </a:p>
          <a:p>
            <a:pPr indent="-342900" lvl="0" marL="457200" rtl="0" algn="l">
              <a:spcBef>
                <a:spcPts val="0"/>
              </a:spcBef>
              <a:spcAft>
                <a:spcPts val="0"/>
              </a:spcAft>
              <a:buSzPts val="1800"/>
              <a:buChar char="●"/>
            </a:pPr>
            <a:r>
              <a:rPr lang="en"/>
              <a:t>If you were Eve, how would you try to break this algorithm?</a:t>
            </a:r>
            <a:endParaRPr/>
          </a:p>
          <a:p>
            <a:pPr indent="-342900" lvl="0" marL="457200" rtl="0" algn="l">
              <a:spcBef>
                <a:spcPts val="0"/>
              </a:spcBef>
              <a:spcAft>
                <a:spcPts val="0"/>
              </a:spcAft>
              <a:buSzPts val="1800"/>
              <a:buChar char="●"/>
            </a:pPr>
            <a:r>
              <a:rPr lang="en"/>
              <a:t>Brute-force attack</a:t>
            </a:r>
            <a:r>
              <a:rPr lang="en"/>
              <a:t>: Try all 26 possible keys!</a:t>
            </a:r>
            <a:endParaRPr/>
          </a:p>
          <a:p>
            <a:pPr indent="-342900" lvl="0" marL="457200" rtl="0" algn="l">
              <a:spcBef>
                <a:spcPts val="0"/>
              </a:spcBef>
              <a:spcAft>
                <a:spcPts val="0"/>
              </a:spcAft>
              <a:buSzPts val="1800"/>
              <a:buChar char="●"/>
            </a:pPr>
            <a:r>
              <a:rPr lang="en"/>
              <a:t>Use existing knowledge: Assume that the message is in English</a:t>
            </a:r>
            <a:endParaRPr/>
          </a:p>
        </p:txBody>
      </p:sp>
      <p:sp>
        <p:nvSpPr>
          <p:cNvPr id="845" name="Google Shape;845;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54" name="Shape 854"/>
        <p:cNvGrpSpPr/>
        <p:nvPr/>
      </p:nvGrpSpPr>
      <p:grpSpPr>
        <a:xfrm>
          <a:off x="0" y="0"/>
          <a:ext cx="0" cy="0"/>
          <a:chOff x="0" y="0"/>
          <a:chExt cx="0" cy="0"/>
        </a:xfrm>
      </p:grpSpPr>
      <p:sp>
        <p:nvSpPr>
          <p:cNvPr id="855" name="Google Shape;855;p8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Attacks on the Caesar Cipher</a:t>
            </a:r>
            <a:endParaRPr/>
          </a:p>
        </p:txBody>
      </p:sp>
      <p:sp>
        <p:nvSpPr>
          <p:cNvPr id="856" name="Google Shape;856;p8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 sees the ciphertext JCKN ECGUCT, but doesn’t know the key </a:t>
            </a:r>
            <a:r>
              <a:rPr i="1" lang="en"/>
              <a:t>K</a:t>
            </a:r>
            <a:endParaRPr b="1"/>
          </a:p>
          <a:p>
            <a:pPr indent="-342900" lvl="0" marL="457200" rtl="0" algn="l">
              <a:spcBef>
                <a:spcPts val="0"/>
              </a:spcBef>
              <a:spcAft>
                <a:spcPts val="0"/>
              </a:spcAft>
              <a:buSzPts val="1800"/>
              <a:buChar char="●"/>
            </a:pPr>
            <a:r>
              <a:rPr lang="en"/>
              <a:t>Chosen-plaintext attack</a:t>
            </a:r>
            <a:r>
              <a:rPr lang="en"/>
              <a:t>: Eve tricks Alice into encrypting plaintext of her choice</a:t>
            </a:r>
            <a:endParaRPr/>
          </a:p>
          <a:p>
            <a:pPr indent="-317500" lvl="1" marL="914400" rtl="0" algn="l">
              <a:spcBef>
                <a:spcPts val="0"/>
              </a:spcBef>
              <a:spcAft>
                <a:spcPts val="0"/>
              </a:spcAft>
              <a:buSzPts val="1400"/>
              <a:buChar char="○"/>
            </a:pPr>
            <a:r>
              <a:rPr lang="en"/>
              <a:t>Eve sends a message </a:t>
            </a:r>
            <a:r>
              <a:rPr i="1" lang="en"/>
              <a:t>M</a:t>
            </a:r>
            <a:r>
              <a:rPr lang="en"/>
              <a:t> = AAA and receives </a:t>
            </a:r>
            <a:r>
              <a:rPr i="1" lang="en"/>
              <a:t>C</a:t>
            </a:r>
            <a:r>
              <a:rPr lang="en"/>
              <a:t> = CCC</a:t>
            </a:r>
            <a:endParaRPr/>
          </a:p>
          <a:p>
            <a:pPr indent="-317500" lvl="1" marL="914400" rtl="0" algn="l">
              <a:spcBef>
                <a:spcPts val="0"/>
              </a:spcBef>
              <a:spcAft>
                <a:spcPts val="0"/>
              </a:spcAft>
              <a:buSzPts val="1400"/>
              <a:buChar char="○"/>
            </a:pPr>
            <a:r>
              <a:rPr lang="en"/>
              <a:t>Eve can deduce the key: C is 2 letters after A, so </a:t>
            </a:r>
            <a:r>
              <a:rPr i="1" lang="en"/>
              <a:t>K</a:t>
            </a:r>
            <a:r>
              <a:rPr lang="en"/>
              <a:t> = 2</a:t>
            </a:r>
            <a:endParaRPr/>
          </a:p>
          <a:p>
            <a:pPr indent="-317500" lvl="1" marL="914400" rtl="0" algn="l">
              <a:spcBef>
                <a:spcPts val="0"/>
              </a:spcBef>
              <a:spcAft>
                <a:spcPts val="0"/>
              </a:spcAft>
              <a:buSzPts val="1400"/>
              <a:buChar char="○"/>
            </a:pPr>
            <a:r>
              <a:rPr lang="en"/>
              <a:t>Eve has the key, so she can decrypt the ciphertext</a:t>
            </a:r>
            <a:endParaRPr/>
          </a:p>
        </p:txBody>
      </p:sp>
      <p:sp>
        <p:nvSpPr>
          <p:cNvPr id="857" name="Google Shape;857;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61" name="Shape 861"/>
        <p:cNvGrpSpPr/>
        <p:nvPr/>
      </p:nvGrpSpPr>
      <p:grpSpPr>
        <a:xfrm>
          <a:off x="0" y="0"/>
          <a:ext cx="0" cy="0"/>
          <a:chOff x="0" y="0"/>
          <a:chExt cx="0" cy="0"/>
        </a:xfrm>
      </p:grpSpPr>
      <p:sp>
        <p:nvSpPr>
          <p:cNvPr id="862" name="Google Shape;862;p8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Substitution Cipher</a:t>
            </a:r>
            <a:endParaRPr/>
          </a:p>
        </p:txBody>
      </p:sp>
      <p:sp>
        <p:nvSpPr>
          <p:cNvPr id="863" name="Google Shape;863;p82"/>
          <p:cNvSpPr txBox="1"/>
          <p:nvPr>
            <p:ph idx="1" type="body"/>
          </p:nvPr>
        </p:nvSpPr>
        <p:spPr>
          <a:xfrm>
            <a:off x="198500" y="1246825"/>
            <a:ext cx="5142600" cy="37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 better cipher: create a mapping of each character to another character.</a:t>
            </a:r>
            <a:endParaRPr/>
          </a:p>
          <a:p>
            <a:pPr indent="-317500" lvl="1" marL="914400" rtl="0" algn="l">
              <a:spcBef>
                <a:spcPts val="0"/>
              </a:spcBef>
              <a:spcAft>
                <a:spcPts val="0"/>
              </a:spcAft>
              <a:buSzPts val="1400"/>
              <a:buChar char="○"/>
            </a:pPr>
            <a:r>
              <a:rPr lang="en"/>
              <a:t>Example: A = N, B = Q, C = L, D = Z, etc.</a:t>
            </a:r>
            <a:endParaRPr/>
          </a:p>
          <a:p>
            <a:pPr indent="-317500" lvl="1" marL="914400" rtl="0" algn="l">
              <a:spcBef>
                <a:spcPts val="0"/>
              </a:spcBef>
              <a:spcAft>
                <a:spcPts val="0"/>
              </a:spcAft>
              <a:buSzPts val="1400"/>
              <a:buChar char="○"/>
            </a:pPr>
            <a:r>
              <a:rPr lang="en"/>
              <a:t>Unlike the Caesar cipher, the shift is no longer constant!</a:t>
            </a:r>
            <a:endParaRPr/>
          </a:p>
          <a:p>
            <a:pPr indent="-342900" lvl="0" marL="457200" rtl="0" algn="l">
              <a:spcBef>
                <a:spcPts val="0"/>
              </a:spcBef>
              <a:spcAft>
                <a:spcPts val="0"/>
              </a:spcAft>
              <a:buSzPts val="1800"/>
              <a:buChar char="●"/>
            </a:pPr>
            <a:r>
              <a:rPr lang="en"/>
              <a:t>KeyGen():</a:t>
            </a:r>
            <a:endParaRPr/>
          </a:p>
          <a:p>
            <a:pPr indent="-317500" lvl="1" marL="914400" rtl="0" algn="l">
              <a:spcBef>
                <a:spcPts val="0"/>
              </a:spcBef>
              <a:spcAft>
                <a:spcPts val="0"/>
              </a:spcAft>
              <a:buSzPts val="1400"/>
              <a:buChar char="○"/>
            </a:pPr>
            <a:r>
              <a:rPr lang="en"/>
              <a:t>Generate a random, one-to-one mapping of characters</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a:t>
            </a:r>
            <a:endParaRPr/>
          </a:p>
          <a:p>
            <a:pPr indent="-317500" lvl="1" marL="914400" rtl="0" algn="l">
              <a:spcBef>
                <a:spcPts val="0"/>
              </a:spcBef>
              <a:spcAft>
                <a:spcPts val="0"/>
              </a:spcAft>
              <a:buSzPts val="1400"/>
              <a:buChar char="○"/>
            </a:pPr>
            <a:r>
              <a:rPr lang="en"/>
              <a:t>Map each letter in </a:t>
            </a:r>
            <a:r>
              <a:rPr i="1" lang="en"/>
              <a:t>M</a:t>
            </a:r>
            <a:r>
              <a:rPr lang="en"/>
              <a:t> to the output according to the mapping </a:t>
            </a:r>
            <a:r>
              <a:rPr i="1" lang="en"/>
              <a:t>K</a:t>
            </a:r>
            <a:endParaRPr/>
          </a:p>
          <a:p>
            <a:pPr indent="-342900" lvl="0" marL="457200" rtl="0" algn="l">
              <a:spcBef>
                <a:spcPts val="0"/>
              </a:spcBef>
              <a:spcAft>
                <a:spcPts val="0"/>
              </a:spcAft>
              <a:buSzPts val="1800"/>
              <a:buChar char="●"/>
            </a:pPr>
            <a:r>
              <a:rPr lang="en"/>
              <a:t>Dec(</a:t>
            </a:r>
            <a:r>
              <a:rPr i="1" lang="en"/>
              <a:t>K</a:t>
            </a:r>
            <a:r>
              <a:rPr lang="en"/>
              <a:t>, </a:t>
            </a:r>
            <a:r>
              <a:rPr i="1" lang="en"/>
              <a:t>C</a:t>
            </a:r>
            <a:r>
              <a:rPr lang="en"/>
              <a:t>):</a:t>
            </a:r>
            <a:endParaRPr/>
          </a:p>
          <a:p>
            <a:pPr indent="-317500" lvl="1" marL="914400" rtl="0" algn="l">
              <a:spcBef>
                <a:spcPts val="0"/>
              </a:spcBef>
              <a:spcAft>
                <a:spcPts val="0"/>
              </a:spcAft>
              <a:buSzPts val="1400"/>
              <a:buChar char="○"/>
            </a:pPr>
            <a:r>
              <a:rPr lang="en"/>
              <a:t>Map each letter in </a:t>
            </a:r>
            <a:r>
              <a:rPr i="1" lang="en"/>
              <a:t>C</a:t>
            </a:r>
            <a:r>
              <a:rPr lang="en"/>
              <a:t> to the output according to the </a:t>
            </a:r>
            <a:r>
              <a:rPr i="1" lang="en"/>
              <a:t>reverse</a:t>
            </a:r>
            <a:r>
              <a:rPr lang="en"/>
              <a:t> of the mapping </a:t>
            </a:r>
            <a:r>
              <a:rPr i="1" lang="en"/>
              <a:t>K</a:t>
            </a:r>
            <a:endParaRPr/>
          </a:p>
        </p:txBody>
      </p:sp>
      <p:sp>
        <p:nvSpPr>
          <p:cNvPr id="864" name="Google Shape;86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65" name="Google Shape;865;p82"/>
          <p:cNvGraphicFramePr/>
          <p:nvPr/>
        </p:nvGraphicFramePr>
        <p:xfrm>
          <a:off x="6335250" y="1221688"/>
          <a:ext cx="3000000" cy="3000000"/>
        </p:xfrm>
        <a:graphic>
          <a:graphicData uri="http://schemas.openxmlformats.org/drawingml/2006/table">
            <a:tbl>
              <a:tblPr>
                <a:noFill/>
                <a:tableStyleId>{DF68B0A8-356D-4739-86A0-293F613CF9FD}</a:tableStyleId>
              </a:tblPr>
              <a:tblGrid>
                <a:gridCol w="382850"/>
                <a:gridCol w="382850"/>
                <a:gridCol w="382850"/>
                <a:gridCol w="382850"/>
              </a:tblGrid>
              <a:tr h="268200">
                <a:tc gridSpan="4">
                  <a:txBody>
                    <a:bodyPr/>
                    <a:lstStyle/>
                    <a:p>
                      <a:pPr indent="0" lvl="0" marL="0" rtl="0" algn="ctr">
                        <a:spcBef>
                          <a:spcPts val="0"/>
                        </a:spcBef>
                        <a:spcAft>
                          <a:spcPts val="0"/>
                        </a:spcAft>
                        <a:buNone/>
                      </a:pPr>
                      <a:r>
                        <a:rPr i="1" lang="en" sz="1200"/>
                        <a:t>K</a:t>
                      </a:r>
                      <a:endParaRPr i="1" sz="1200"/>
                    </a:p>
                  </a:txBody>
                  <a:tcPr marT="27425" marB="27425" marR="91425" marL="91425">
                    <a:lnB cap="flat" cmpd="sng" w="28575">
                      <a:solidFill>
                        <a:srgbClr val="9E9E9E"/>
                      </a:solidFill>
                      <a:prstDash val="solid"/>
                      <a:round/>
                      <a:headEnd len="sm" w="sm" type="none"/>
                      <a:tailEnd len="sm" w="sm" type="none"/>
                    </a:lnB>
                    <a:solidFill>
                      <a:schemeClr val="lt2"/>
                    </a:solidFill>
                  </a:tcPr>
                </a:tc>
                <a:tc hMerge="1"/>
                <a:tc hMerge="1"/>
                <a:tc hMerge="1"/>
              </a:tr>
              <a:tr h="190075">
                <a:tc>
                  <a:txBody>
                    <a:bodyPr/>
                    <a:lstStyle/>
                    <a:p>
                      <a:pPr indent="0" lvl="0" marL="0" rtl="0" algn="l">
                        <a:spcBef>
                          <a:spcPts val="0"/>
                        </a:spcBef>
                        <a:spcAft>
                          <a:spcPts val="0"/>
                        </a:spcAft>
                        <a:buNone/>
                      </a:pPr>
                      <a:r>
                        <a:rPr i="1" lang="en" sz="1200"/>
                        <a:t>M</a:t>
                      </a:r>
                      <a:endParaRPr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M</a:t>
                      </a:r>
                      <a:endParaRPr i="1" sz="1200"/>
                    </a:p>
                  </a:txBody>
                  <a:tcPr marT="27425" marB="27425" marR="91425" marL="91425">
                    <a:lnL cap="flat" cmpd="sng" w="76200">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171850">
                <a:tc>
                  <a:txBody>
                    <a:bodyPr/>
                    <a:lstStyle/>
                    <a:p>
                      <a:pPr indent="0" lvl="0" marL="0" rtl="0" algn="l">
                        <a:spcBef>
                          <a:spcPts val="0"/>
                        </a:spcBef>
                        <a:spcAft>
                          <a:spcPts val="0"/>
                        </a:spcAft>
                        <a:buNone/>
                      </a:pPr>
                      <a:r>
                        <a:rPr lang="en" sz="1200"/>
                        <a:t>A</a:t>
                      </a:r>
                      <a:endParaRPr sz="1200"/>
                    </a:p>
                  </a:txBody>
                  <a:tcPr marT="27425" marB="27425" marR="91425" marL="91425">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G</a:t>
                      </a:r>
                      <a:endParaRPr sz="1200"/>
                    </a:p>
                  </a:txBody>
                  <a:tcPr marT="27425" marB="27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chemeClr val="lt2"/>
                    </a:solidFill>
                  </a:tcPr>
                </a:tc>
              </a:tr>
              <a:tr h="145600">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Q</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9525">
                      <a:solidFill>
                        <a:srgbClr val="9E9E9E"/>
                      </a:solidFill>
                      <a:prstDash val="solid"/>
                      <a:round/>
                      <a:headEnd len="sm" w="sm" type="none"/>
                      <a:tailEnd len="sm" w="sm" type="none"/>
                    </a:lnL>
                    <a:solidFill>
                      <a:srgbClr val="F6B26B"/>
                    </a:solidFill>
                  </a:tcPr>
                </a:tc>
              </a:tr>
              <a:tr h="101775">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L</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D</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Z</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A</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9300">
                <a:tc>
                  <a:txBody>
                    <a:bodyPr/>
                    <a:lstStyle/>
                    <a:p>
                      <a:pPr indent="0" lvl="0" marL="0" rtl="0" algn="l">
                        <a:spcBef>
                          <a:spcPts val="0"/>
                        </a:spcBef>
                        <a:spcAft>
                          <a:spcPts val="0"/>
                        </a:spcAft>
                        <a:buNone/>
                      </a:pPr>
                      <a:r>
                        <a:rPr lang="en" sz="1200"/>
                        <a:t>E</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K</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J</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F</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G</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V</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D</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1775">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I</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I</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E</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C</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J</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F</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0525">
                <a:tc>
                  <a:txBody>
                    <a:bodyPr/>
                    <a:lstStyle/>
                    <a:p>
                      <a:pPr indent="0" lvl="0" marL="0" rtl="0" algn="l">
                        <a:spcBef>
                          <a:spcPts val="0"/>
                        </a:spcBef>
                        <a:spcAft>
                          <a:spcPts val="0"/>
                        </a:spcAft>
                        <a:buNone/>
                      </a:pPr>
                      <a:r>
                        <a:rPr lang="en" sz="1200"/>
                        <a:t>K</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B</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M</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L</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76200">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solidFill>
                      <a:schemeClr val="lt2"/>
                    </a:solidFill>
                  </a:tcPr>
                </a:tc>
              </a:tr>
              <a:tr h="100000">
                <a:tc>
                  <a:txBody>
                    <a:bodyPr/>
                    <a:lstStyle/>
                    <a:p>
                      <a:pPr indent="0" lvl="0" marL="0" rtl="0" algn="l">
                        <a:spcBef>
                          <a:spcPts val="0"/>
                        </a:spcBef>
                        <a:spcAft>
                          <a:spcPts val="0"/>
                        </a:spcAft>
                        <a:buNone/>
                      </a:pPr>
                      <a:r>
                        <a:rPr lang="en" sz="1200"/>
                        <a:t>M</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76200">
                      <a:solidFill>
                        <a:srgbClr val="9E9E9E"/>
                      </a:solidFill>
                      <a:prstDash val="solid"/>
                      <a:round/>
                      <a:headEnd len="sm" w="sm" type="none"/>
                      <a:tailEnd len="sm" w="sm" type="none"/>
                    </a:lnL>
                    <a:solidFill>
                      <a:schemeClr val="lt2"/>
                    </a:solidFill>
                  </a:tcPr>
                </a:tc>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69" name="Shape 869"/>
        <p:cNvGrpSpPr/>
        <p:nvPr/>
      </p:nvGrpSpPr>
      <p:grpSpPr>
        <a:xfrm>
          <a:off x="0" y="0"/>
          <a:ext cx="0" cy="0"/>
          <a:chOff x="0" y="0"/>
          <a:chExt cx="0" cy="0"/>
        </a:xfrm>
      </p:grpSpPr>
      <p:sp>
        <p:nvSpPr>
          <p:cNvPr id="870" name="Google Shape;870;p8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Hand: Attacks on Substitution Ciphers</a:t>
            </a:r>
            <a:endParaRPr/>
          </a:p>
        </p:txBody>
      </p:sp>
      <p:sp>
        <p:nvSpPr>
          <p:cNvPr id="871" name="Google Shape;871;p83"/>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Does the brute-force attack still work?</a:t>
            </a:r>
            <a:endParaRPr/>
          </a:p>
          <a:p>
            <a:pPr indent="-317500" lvl="1" marL="914400" rtl="0" algn="l">
              <a:spcBef>
                <a:spcPts val="0"/>
              </a:spcBef>
              <a:spcAft>
                <a:spcPts val="0"/>
              </a:spcAft>
              <a:buSzPts val="1400"/>
              <a:buChar char="○"/>
            </a:pPr>
            <a:r>
              <a:rPr lang="en"/>
              <a:t>There are 26! ≈ 2</a:t>
            </a:r>
            <a:r>
              <a:rPr baseline="30000" lang="en"/>
              <a:t>88</a:t>
            </a:r>
            <a:r>
              <a:rPr lang="en"/>
              <a:t> possible mappings to try</a:t>
            </a:r>
            <a:endParaRPr/>
          </a:p>
          <a:p>
            <a:pPr indent="-317500" lvl="2" marL="1371600" rtl="0" algn="l">
              <a:spcBef>
                <a:spcPts val="0"/>
              </a:spcBef>
              <a:spcAft>
                <a:spcPts val="0"/>
              </a:spcAft>
              <a:buSzPts val="1400"/>
              <a:buChar char="■"/>
            </a:pPr>
            <a:r>
              <a:rPr lang="en"/>
              <a:t>Too much for most modern computers… for now</a:t>
            </a:r>
            <a:endParaRPr/>
          </a:p>
          <a:p>
            <a:pPr indent="-342900" lvl="0" marL="457200" rtl="0" algn="l">
              <a:spcBef>
                <a:spcPts val="0"/>
              </a:spcBef>
              <a:spcAft>
                <a:spcPts val="0"/>
              </a:spcAft>
              <a:buSzPts val="1800"/>
              <a:buChar char="●"/>
            </a:pPr>
            <a:r>
              <a:rPr lang="en"/>
              <a:t>How about the chosen-plaintext attack?</a:t>
            </a:r>
            <a:endParaRPr/>
          </a:p>
          <a:p>
            <a:pPr indent="-317500" lvl="1" marL="914400" rtl="0" algn="l">
              <a:spcBef>
                <a:spcPts val="0"/>
              </a:spcBef>
              <a:spcAft>
                <a:spcPts val="0"/>
              </a:spcAft>
              <a:buSzPts val="1400"/>
              <a:buChar char="○"/>
            </a:pPr>
            <a:r>
              <a:rPr lang="en"/>
              <a:t>Trick Alice into encrypting ABCDEFGHIJKLMNOPQRSTUVWXYZ, and you’ll get the whole mapping!</a:t>
            </a:r>
            <a:endParaRPr/>
          </a:p>
          <a:p>
            <a:pPr indent="-342900" lvl="0" marL="457200" rtl="0" algn="l">
              <a:spcBef>
                <a:spcPts val="0"/>
              </a:spcBef>
              <a:spcAft>
                <a:spcPts val="0"/>
              </a:spcAft>
              <a:buSzPts val="1800"/>
              <a:buChar char="●"/>
            </a:pPr>
            <a:r>
              <a:rPr lang="en"/>
              <a:t>Another strategy: </a:t>
            </a:r>
            <a:r>
              <a:rPr i="1" lang="en"/>
              <a:t>cryptanalysis</a:t>
            </a:r>
            <a:endParaRPr/>
          </a:p>
          <a:p>
            <a:pPr indent="-317500" lvl="1" marL="914400" rtl="0" algn="l">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73" name="Google Shape;873;p83"/>
          <p:cNvGraphicFramePr/>
          <p:nvPr/>
        </p:nvGraphicFramePr>
        <p:xfrm>
          <a:off x="6335250" y="1221688"/>
          <a:ext cx="3000000" cy="3000000"/>
        </p:xfrm>
        <a:graphic>
          <a:graphicData uri="http://schemas.openxmlformats.org/drawingml/2006/table">
            <a:tbl>
              <a:tblPr>
                <a:noFill/>
                <a:tableStyleId>{DF68B0A8-356D-4739-86A0-293F613CF9FD}</a:tableStyleId>
              </a:tblPr>
              <a:tblGrid>
                <a:gridCol w="382850"/>
                <a:gridCol w="382850"/>
                <a:gridCol w="382850"/>
                <a:gridCol w="382850"/>
              </a:tblGrid>
              <a:tr h="268200">
                <a:tc gridSpan="4">
                  <a:txBody>
                    <a:bodyPr/>
                    <a:lstStyle/>
                    <a:p>
                      <a:pPr indent="0" lvl="0" marL="0" rtl="0" algn="ctr">
                        <a:spcBef>
                          <a:spcPts val="0"/>
                        </a:spcBef>
                        <a:spcAft>
                          <a:spcPts val="0"/>
                        </a:spcAft>
                        <a:buNone/>
                      </a:pPr>
                      <a:r>
                        <a:rPr i="1" lang="en" sz="1200"/>
                        <a:t>K</a:t>
                      </a:r>
                      <a:endParaRPr i="1" sz="1200"/>
                    </a:p>
                  </a:txBody>
                  <a:tcPr marT="27425" marB="27425" marR="91425" marL="91425">
                    <a:lnB cap="flat" cmpd="sng" w="28575">
                      <a:solidFill>
                        <a:srgbClr val="9E9E9E"/>
                      </a:solidFill>
                      <a:prstDash val="solid"/>
                      <a:round/>
                      <a:headEnd len="sm" w="sm" type="none"/>
                      <a:tailEnd len="sm" w="sm" type="none"/>
                    </a:lnB>
                    <a:solidFill>
                      <a:schemeClr val="lt2"/>
                    </a:solidFill>
                  </a:tcPr>
                </a:tc>
                <a:tc hMerge="1"/>
                <a:tc hMerge="1"/>
                <a:tc hMerge="1"/>
              </a:tr>
              <a:tr h="190075">
                <a:tc>
                  <a:txBody>
                    <a:bodyPr/>
                    <a:lstStyle/>
                    <a:p>
                      <a:pPr indent="0" lvl="0" marL="0" rtl="0" algn="l">
                        <a:spcBef>
                          <a:spcPts val="0"/>
                        </a:spcBef>
                        <a:spcAft>
                          <a:spcPts val="0"/>
                        </a:spcAft>
                        <a:buNone/>
                      </a:pPr>
                      <a:r>
                        <a:rPr i="1" lang="en" sz="1200"/>
                        <a:t>M</a:t>
                      </a:r>
                      <a:endParaRPr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M</a:t>
                      </a:r>
                      <a:endParaRPr i="1" sz="1200"/>
                    </a:p>
                  </a:txBody>
                  <a:tcPr marT="27425" marB="27425" marR="91425" marL="91425">
                    <a:lnL cap="flat" cmpd="sng" w="76200">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i="1" lang="en" sz="1200"/>
                        <a:t>C</a:t>
                      </a:r>
                      <a:endParaRPr i="1" sz="1200"/>
                    </a:p>
                  </a:txBody>
                  <a:tcPr marT="27425" marB="27425" marR="91425" marL="91425">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chemeClr val="lt2"/>
                    </a:solidFill>
                  </a:tcPr>
                </a:tc>
              </a:tr>
              <a:tr h="171850">
                <a:tc>
                  <a:txBody>
                    <a:bodyPr/>
                    <a:lstStyle/>
                    <a:p>
                      <a:pPr indent="0" lvl="0" marL="0" rtl="0" algn="l">
                        <a:spcBef>
                          <a:spcPts val="0"/>
                        </a:spcBef>
                        <a:spcAft>
                          <a:spcPts val="0"/>
                        </a:spcAft>
                        <a:buNone/>
                      </a:pPr>
                      <a:r>
                        <a:rPr lang="en" sz="1200"/>
                        <a:t>A</a:t>
                      </a:r>
                      <a:endParaRPr sz="1200"/>
                    </a:p>
                  </a:txBody>
                  <a:tcPr marT="27425" marB="27425" marR="91425" marL="91425">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R cap="flat" cmpd="sng" w="7620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N</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G</a:t>
                      </a:r>
                      <a:endParaRPr sz="1200"/>
                    </a:p>
                  </a:txBody>
                  <a:tcPr marT="27425" marB="27425" marR="91425" marL="91425">
                    <a:lnL cap="flat" cmpd="sng" w="952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solidFill>
                      <a:schemeClr val="lt2"/>
                    </a:solidFill>
                  </a:tcPr>
                </a:tc>
              </a:tr>
              <a:tr h="145600">
                <a:tc>
                  <a:txBody>
                    <a:bodyPr/>
                    <a:lstStyle/>
                    <a:p>
                      <a:pPr indent="0" lvl="0" marL="0" rtl="0" algn="l">
                        <a:spcBef>
                          <a:spcPts val="0"/>
                        </a:spcBef>
                        <a:spcAft>
                          <a:spcPts val="0"/>
                        </a:spcAft>
                        <a:buNone/>
                      </a:pPr>
                      <a:r>
                        <a:rPr lang="en" sz="1200"/>
                        <a:t>B</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Q</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9525">
                      <a:solidFill>
                        <a:srgbClr val="9E9E9E"/>
                      </a:solidFill>
                      <a:prstDash val="solid"/>
                      <a:round/>
                      <a:headEnd len="sm" w="sm" type="none"/>
                      <a:tailEnd len="sm" w="sm" type="none"/>
                    </a:lnL>
                    <a:solidFill>
                      <a:srgbClr val="F6B26B"/>
                    </a:solidFill>
                  </a:tcPr>
                </a:tc>
              </a:tr>
              <a:tr h="101775">
                <a:tc>
                  <a:txBody>
                    <a:bodyPr/>
                    <a:lstStyle/>
                    <a:p>
                      <a:pPr indent="0" lvl="0" marL="0" rtl="0" algn="l">
                        <a:spcBef>
                          <a:spcPts val="0"/>
                        </a:spcBef>
                        <a:spcAft>
                          <a:spcPts val="0"/>
                        </a:spcAft>
                        <a:buNone/>
                      </a:pPr>
                      <a:r>
                        <a:rPr lang="en" sz="1200"/>
                        <a:t>C</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L</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P</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D</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Z</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Q</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A</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9300">
                <a:tc>
                  <a:txBody>
                    <a:bodyPr/>
                    <a:lstStyle/>
                    <a:p>
                      <a:pPr indent="0" lvl="0" marL="0" rtl="0" algn="l">
                        <a:spcBef>
                          <a:spcPts val="0"/>
                        </a:spcBef>
                        <a:spcAft>
                          <a:spcPts val="0"/>
                        </a:spcAft>
                        <a:buNone/>
                      </a:pPr>
                      <a:r>
                        <a:rPr lang="en" sz="1200"/>
                        <a:t>E</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K</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J</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71850">
                <a:tc>
                  <a:txBody>
                    <a:bodyPr/>
                    <a:lstStyle/>
                    <a:p>
                      <a:pPr indent="0" lvl="0" marL="0" rtl="0" algn="l">
                        <a:spcBef>
                          <a:spcPts val="0"/>
                        </a:spcBef>
                        <a:spcAft>
                          <a:spcPts val="0"/>
                        </a:spcAft>
                        <a:buNone/>
                      </a:pPr>
                      <a:r>
                        <a:rPr lang="en" sz="1200"/>
                        <a:t>F</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R</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O</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G</a:t>
                      </a:r>
                      <a:endParaRPr sz="1200"/>
                    </a:p>
                  </a:txBody>
                  <a:tcPr marT="27425" marB="27425" marR="91425" marL="91425">
                    <a:solidFill>
                      <a:srgbClr val="F6B26B"/>
                    </a:solidFill>
                  </a:tcPr>
                </a:tc>
                <a:tc>
                  <a:txBody>
                    <a:bodyPr/>
                    <a:lstStyle/>
                    <a:p>
                      <a:pPr indent="0" lvl="0" marL="0" rtl="0" algn="l">
                        <a:spcBef>
                          <a:spcPts val="0"/>
                        </a:spcBef>
                        <a:spcAft>
                          <a:spcPts val="0"/>
                        </a:spcAft>
                        <a:buNone/>
                      </a:pPr>
                      <a:r>
                        <a:rPr lang="en" sz="1200"/>
                        <a:t>V</a:t>
                      </a:r>
                      <a:endParaRPr sz="1200"/>
                    </a:p>
                  </a:txBody>
                  <a:tcPr marT="27425" marB="27425" marR="91425" marL="91425">
                    <a:lnR cap="flat" cmpd="sng" w="76200">
                      <a:solidFill>
                        <a:srgbClr val="9E9E9E"/>
                      </a:solidFill>
                      <a:prstDash val="solid"/>
                      <a:round/>
                      <a:headEnd len="sm" w="sm" type="none"/>
                      <a:tailEnd len="sm" w="sm" type="none"/>
                    </a:lnR>
                    <a:solidFill>
                      <a:srgbClr val="F6B26B"/>
                    </a:solidFill>
                  </a:tcPr>
                </a:tc>
                <a:tc>
                  <a:txBody>
                    <a:bodyPr/>
                    <a:lstStyle/>
                    <a:p>
                      <a:pPr indent="0" lvl="0" marL="0" rtl="0" algn="l">
                        <a:spcBef>
                          <a:spcPts val="0"/>
                        </a:spcBef>
                        <a:spcAft>
                          <a:spcPts val="0"/>
                        </a:spcAft>
                        <a:buNone/>
                      </a:pPr>
                      <a:r>
                        <a:rPr lang="en" sz="1200"/>
                        <a:t>T</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D</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1775">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U</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I</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I</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E</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V</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C</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J</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S</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F</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10525">
                <a:tc>
                  <a:txBody>
                    <a:bodyPr/>
                    <a:lstStyle/>
                    <a:p>
                      <a:pPr indent="0" lvl="0" marL="0" rtl="0" algn="l">
                        <a:spcBef>
                          <a:spcPts val="0"/>
                        </a:spcBef>
                        <a:spcAft>
                          <a:spcPts val="0"/>
                        </a:spcAft>
                        <a:buNone/>
                      </a:pPr>
                      <a:r>
                        <a:rPr lang="en" sz="1200"/>
                        <a:t>K</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B</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lnL cap="flat" cmpd="sng" w="76200">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t>M</a:t>
                      </a:r>
                      <a:endParaRPr sz="1200"/>
                    </a:p>
                  </a:txBody>
                  <a:tcPr marT="27425" marB="27425" marR="91425" marL="91425">
                    <a:lnL cap="flat" cmpd="sng" w="9525">
                      <a:solidFill>
                        <a:srgbClr val="9E9E9E"/>
                      </a:solidFill>
                      <a:prstDash val="solid"/>
                      <a:round/>
                      <a:headEnd len="sm" w="sm" type="none"/>
                      <a:tailEnd len="sm" w="sm" type="none"/>
                    </a:lnL>
                    <a:solidFill>
                      <a:schemeClr val="lt2"/>
                    </a:solidFill>
                  </a:tcPr>
                </a:tc>
              </a:tr>
              <a:tr h="100000">
                <a:tc>
                  <a:txBody>
                    <a:bodyPr/>
                    <a:lstStyle/>
                    <a:p>
                      <a:pPr indent="0" lvl="0" marL="0" rtl="0" algn="l">
                        <a:spcBef>
                          <a:spcPts val="0"/>
                        </a:spcBef>
                        <a:spcAft>
                          <a:spcPts val="0"/>
                        </a:spcAft>
                        <a:buNone/>
                      </a:pPr>
                      <a:r>
                        <a:rPr lang="en" sz="1200"/>
                        <a:t>L</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W</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L cap="flat" cmpd="sng" w="76200">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2"/>
                    </a:solidFill>
                  </a:tcPr>
                </a:tc>
                <a:tc>
                  <a:txBody>
                    <a:bodyPr/>
                    <a:lstStyle/>
                    <a:p>
                      <a:pPr indent="0" lvl="0" marL="0" rtl="0" algn="l">
                        <a:spcBef>
                          <a:spcPts val="0"/>
                        </a:spcBef>
                        <a:spcAft>
                          <a:spcPts val="0"/>
                        </a:spcAft>
                        <a:buNone/>
                      </a:pPr>
                      <a:r>
                        <a:rPr lang="en" sz="1200"/>
                        <a:t>X</a:t>
                      </a:r>
                      <a:endParaRPr sz="1200"/>
                    </a:p>
                  </a:txBody>
                  <a:tcPr marT="27425" marB="27425" marR="91425" marL="91425">
                    <a:solidFill>
                      <a:schemeClr val="lt2"/>
                    </a:solidFill>
                  </a:tcPr>
                </a:tc>
              </a:tr>
              <a:tr h="100000">
                <a:tc>
                  <a:txBody>
                    <a:bodyPr/>
                    <a:lstStyle/>
                    <a:p>
                      <a:pPr indent="0" lvl="0" marL="0" rtl="0" algn="l">
                        <a:spcBef>
                          <a:spcPts val="0"/>
                        </a:spcBef>
                        <a:spcAft>
                          <a:spcPts val="0"/>
                        </a:spcAft>
                        <a:buNone/>
                      </a:pPr>
                      <a:r>
                        <a:rPr lang="en" sz="1200"/>
                        <a:t>M</a:t>
                      </a:r>
                      <a:endParaRPr sz="1200"/>
                    </a:p>
                  </a:txBody>
                  <a:tcPr marT="27425" marB="27425" marR="91425" marL="91425">
                    <a:solidFill>
                      <a:schemeClr val="lt2"/>
                    </a:solidFill>
                  </a:tcPr>
                </a:tc>
                <a:tc>
                  <a:txBody>
                    <a:bodyPr/>
                    <a:lstStyle/>
                    <a:p>
                      <a:pPr indent="0" lvl="0" marL="0" rtl="0" algn="l">
                        <a:spcBef>
                          <a:spcPts val="0"/>
                        </a:spcBef>
                        <a:spcAft>
                          <a:spcPts val="0"/>
                        </a:spcAft>
                        <a:buNone/>
                      </a:pPr>
                      <a:r>
                        <a:rPr lang="en" sz="1200"/>
                        <a:t>Y</a:t>
                      </a:r>
                      <a:endParaRPr sz="1200"/>
                    </a:p>
                  </a:txBody>
                  <a:tcPr marT="27425" marB="27425" marR="91425" marL="91425">
                    <a:lnR cap="flat" cmpd="sng" w="76200">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 sz="1200"/>
                        <a:t>Z</a:t>
                      </a:r>
                      <a:endParaRPr sz="1200"/>
                    </a:p>
                  </a:txBody>
                  <a:tcPr marT="27425" marB="27425" marR="91425" marL="91425">
                    <a:lnL cap="flat" cmpd="sng" w="76200">
                      <a:solidFill>
                        <a:srgbClr val="9E9E9E"/>
                      </a:solidFill>
                      <a:prstDash val="solid"/>
                      <a:round/>
                      <a:headEnd len="sm" w="sm" type="none"/>
                      <a:tailEnd len="sm" w="sm" type="none"/>
                    </a:lnL>
                    <a:solidFill>
                      <a:schemeClr val="lt2"/>
                    </a:solidFill>
                  </a:tcPr>
                </a:tc>
                <a:tc>
                  <a:txBody>
                    <a:bodyPr/>
                    <a:lstStyle/>
                    <a:p>
                      <a:pPr indent="0" lvl="0" marL="0" rtl="0" algn="l">
                        <a:spcBef>
                          <a:spcPts val="0"/>
                        </a:spcBef>
                        <a:spcAft>
                          <a:spcPts val="0"/>
                        </a:spcAft>
                        <a:buNone/>
                      </a:pPr>
                      <a:r>
                        <a:rPr lang="en" sz="1200"/>
                        <a:t>H</a:t>
                      </a:r>
                      <a:endParaRPr sz="1200"/>
                    </a:p>
                  </a:txBody>
                  <a:tcPr marT="27425" marB="27425" marR="91425" marL="91425">
                    <a:solidFill>
                      <a:schemeClr val="lt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77" name="Shape 877"/>
        <p:cNvGrpSpPr/>
        <p:nvPr/>
      </p:nvGrpSpPr>
      <p:grpSpPr>
        <a:xfrm>
          <a:off x="0" y="0"/>
          <a:ext cx="0" cy="0"/>
          <a:chOff x="0" y="0"/>
          <a:chExt cx="0" cy="0"/>
        </a:xfrm>
      </p:grpSpPr>
      <p:sp>
        <p:nvSpPr>
          <p:cNvPr id="878" name="Google Shape;878;p8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879" name="Google Shape;879;p84"/>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Cryptography started with paper-and-pencil algorithms (Caesar cipher)</a:t>
            </a:r>
            <a:endParaRPr/>
          </a:p>
          <a:p>
            <a:pPr indent="-342900" lvl="0" marL="457200" rtl="0" algn="l">
              <a:spcBef>
                <a:spcPts val="0"/>
              </a:spcBef>
              <a:spcAft>
                <a:spcPts val="0"/>
              </a:spcAft>
              <a:buSzPts val="1800"/>
              <a:buChar char="●"/>
            </a:pPr>
            <a:r>
              <a:rPr lang="en"/>
              <a:t>Then cryptography moved to machines (Enigma)</a:t>
            </a:r>
            <a:endParaRPr/>
          </a:p>
          <a:p>
            <a:pPr indent="-342900" lvl="0" marL="457200" rtl="0" algn="l">
              <a:spcBef>
                <a:spcPts val="0"/>
              </a:spcBef>
              <a:spcAft>
                <a:spcPts val="0"/>
              </a:spcAft>
              <a:buSzPts val="1800"/>
              <a:buChar char="●"/>
            </a:pPr>
            <a:r>
              <a:rPr lang="en"/>
              <a:t>Finally, cryptography moved to computers (which we’re about to study)</a:t>
            </a:r>
            <a:endParaRPr/>
          </a:p>
          <a:p>
            <a:pPr indent="-342900" lvl="0" marL="457200" rtl="0" algn="l">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1" name="Google Shape;881;p84"/>
          <p:cNvPicPr preferRelativeResize="0"/>
          <p:nvPr/>
        </p:nvPicPr>
        <p:blipFill rotWithShape="1">
          <a:blip r:embed="rId3">
            <a:alphaModFix/>
          </a:blip>
          <a:srcRect b="0" l="0" r="0" t="9214"/>
          <a:stretch/>
        </p:blipFill>
        <p:spPr>
          <a:xfrm>
            <a:off x="2900624" y="2833550"/>
            <a:ext cx="2924743" cy="212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85" name="Shape 885"/>
        <p:cNvGrpSpPr/>
        <p:nvPr/>
      </p:nvGrpSpPr>
      <p:grpSpPr>
        <a:xfrm>
          <a:off x="0" y="0"/>
          <a:ext cx="0" cy="0"/>
          <a:chOff x="0" y="0"/>
          <a:chExt cx="0" cy="0"/>
        </a:xfrm>
      </p:grpSpPr>
      <p:sp>
        <p:nvSpPr>
          <p:cNvPr id="886" name="Google Shape;886;p8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Enigma</a:t>
            </a:r>
            <a:endParaRPr/>
          </a:p>
        </p:txBody>
      </p:sp>
      <p:sp>
        <p:nvSpPr>
          <p:cNvPr id="887" name="Google Shape;887;p85"/>
          <p:cNvSpPr txBox="1"/>
          <p:nvPr>
            <p:ph idx="1" type="body"/>
          </p:nvPr>
        </p:nvSpPr>
        <p:spPr>
          <a:xfrm>
            <a:off x="198500" y="1246825"/>
            <a:ext cx="8520600" cy="167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mechanical encryption machine used by the Germans in WWII</a:t>
            </a:r>
            <a:endParaRPr/>
          </a:p>
        </p:txBody>
      </p:sp>
      <p:sp>
        <p:nvSpPr>
          <p:cNvPr id="888" name="Google Shape;888;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5"/>
            <p:cNvSpPr txBox="1"/>
            <p:nvPr/>
          </p:nvSpPr>
          <p:spPr>
            <a:xfrm>
              <a:off x="786725" y="4209650"/>
              <a:ext cx="99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cap="flat" cmpd="sng" w="28575">
              <a:solidFill>
                <a:srgbClr val="E69138"/>
              </a:solidFill>
              <a:prstDash val="solid"/>
              <a:round/>
              <a:headEnd len="med" w="med" type="none"/>
              <a:tailEnd len="med" w="med" type="none"/>
            </a:ln>
          </p:spPr>
        </p:cxnSp>
        <p:sp>
          <p:nvSpPr>
            <p:cNvPr id="896" name="Google Shape;896;p85"/>
            <p:cNvSpPr txBox="1"/>
            <p:nvPr/>
          </p:nvSpPr>
          <p:spPr>
            <a:xfrm>
              <a:off x="641350" y="3077325"/>
              <a:ext cx="995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cap="flat" cmpd="sng" w="28575">
              <a:solidFill>
                <a:srgbClr val="E69138"/>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Mitigations: CISCO</a:t>
            </a:r>
            <a:endParaRPr/>
          </a:p>
        </p:txBody>
      </p:sp>
      <p:sp>
        <p:nvSpPr>
          <p:cNvPr id="117" name="Google Shape;117;p23"/>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Cisco’s Adaptive Security Appliance (ASA)</a:t>
            </a:r>
            <a:endParaRPr/>
          </a:p>
          <a:p>
            <a:pPr indent="-317500" lvl="1" marL="914400" rtl="0" algn="l">
              <a:spcBef>
                <a:spcPts val="0"/>
              </a:spcBef>
              <a:spcAft>
                <a:spcPts val="0"/>
              </a:spcAft>
              <a:buSzPts val="1400"/>
              <a:buChar char="○"/>
            </a:pPr>
            <a:r>
              <a:rPr lang="en"/>
              <a:t>Cisco: A major vendor of technology products (one of 30 giant companies in the Dow Jones stock index)</a:t>
            </a:r>
            <a:endParaRPr/>
          </a:p>
          <a:p>
            <a:pPr indent="-317500" lvl="1" marL="914400" rtl="0" algn="l">
              <a:spcBef>
                <a:spcPts val="0"/>
              </a:spcBef>
              <a:spcAft>
                <a:spcPts val="0"/>
              </a:spcAft>
              <a:buSzPts val="1400"/>
              <a:buChar char="○"/>
            </a:pPr>
            <a:r>
              <a:rPr lang="en"/>
              <a:t>ASA: A network security device that can be installed to protect an entire network (e.g. AirBears2)</a:t>
            </a:r>
            <a:endParaRPr/>
          </a:p>
          <a:p>
            <a:pPr indent="-317500" lvl="1" marL="914400" rtl="0" algn="l">
              <a:spcBef>
                <a:spcPts val="0"/>
              </a:spcBef>
              <a:spcAft>
                <a:spcPts val="0"/>
              </a:spcAft>
              <a:buSzPts val="1400"/>
              <a:buChar char="○"/>
            </a:pPr>
            <a:r>
              <a:rPr lang="en"/>
              <a:t>Target of the EXTRABACON exploit</a:t>
            </a:r>
            <a:endParaRPr/>
          </a:p>
          <a:p>
            <a:pPr indent="-342900" lvl="0" marL="457200" rtl="0" algn="l">
              <a:spcBef>
                <a:spcPts val="0"/>
              </a:spcBef>
              <a:spcAft>
                <a:spcPts val="0"/>
              </a:spcAft>
              <a:buSzPts val="1800"/>
              <a:buChar char="●"/>
            </a:pPr>
            <a:r>
              <a:rPr lang="en"/>
              <a:t>Mitigations used by the ASA</a:t>
            </a:r>
            <a:endParaRPr/>
          </a:p>
          <a:p>
            <a:pPr indent="-317500" lvl="1" marL="914400" rtl="0" algn="l">
              <a:spcBef>
                <a:spcPts val="0"/>
              </a:spcBef>
              <a:spcAft>
                <a:spcPts val="0"/>
              </a:spcAft>
              <a:buSzPts val="1400"/>
              <a:buChar char="○"/>
            </a:pPr>
            <a:r>
              <a:rPr lang="en"/>
              <a:t>No stack canaries</a:t>
            </a:r>
            <a:endParaRPr/>
          </a:p>
          <a:p>
            <a:pPr indent="-317500" lvl="1" marL="914400" rtl="0" algn="l">
              <a:spcBef>
                <a:spcPts val="0"/>
              </a:spcBef>
              <a:spcAft>
                <a:spcPts val="0"/>
              </a:spcAft>
              <a:buSzPts val="1400"/>
              <a:buChar char="○"/>
            </a:pPr>
            <a:r>
              <a:rPr lang="en"/>
              <a:t>No non-executable pages</a:t>
            </a:r>
            <a:endParaRPr/>
          </a:p>
          <a:p>
            <a:pPr indent="-317500" lvl="1" marL="914400" rtl="0" algn="l">
              <a:spcBef>
                <a:spcPts val="0"/>
              </a:spcBef>
              <a:spcAft>
                <a:spcPts val="0"/>
              </a:spcAft>
              <a:buSzPts val="1400"/>
              <a:buChar char="○"/>
            </a:pPr>
            <a:r>
              <a:rPr lang="en"/>
              <a:t>No ASLR</a:t>
            </a:r>
            <a:endParaRPr/>
          </a:p>
          <a:p>
            <a:pPr indent="-317500" lvl="1" marL="914400" rtl="0" algn="l">
              <a:spcBef>
                <a:spcPts val="0"/>
              </a:spcBef>
              <a:spcAft>
                <a:spcPts val="0"/>
              </a:spcAft>
              <a:buSzPts val="1400"/>
              <a:buChar char="○"/>
            </a:pPr>
            <a:r>
              <a:rPr lang="en"/>
              <a:t>Easy for the NSA (or other attackers) to exploit!</a:t>
            </a:r>
            <a:endParaRPr/>
          </a:p>
          <a:p>
            <a:pPr indent="-342900" lvl="0" marL="457200" rtl="0" algn="l">
              <a:spcBef>
                <a:spcPts val="0"/>
              </a:spcBef>
              <a:spcAft>
                <a:spcPts val="0"/>
              </a:spcAft>
              <a:buSzPts val="1800"/>
              <a:buChar char="●"/>
            </a:pPr>
            <a:r>
              <a:rPr b="1" lang="en"/>
              <a:t>Takeaway</a:t>
            </a:r>
            <a:r>
              <a:rPr lang="en"/>
              <a:t>: Even major companies can forget to enable mitigations. Always enable memory safety mitigations!</a:t>
            </a:r>
            <a:endParaRPr/>
          </a:p>
        </p:txBody>
      </p:sp>
      <p:sp>
        <p:nvSpPr>
          <p:cNvPr id="118" name="Google Shape;11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Operating Principle: Rotor Machine</a:t>
            </a:r>
            <a:endParaRPr/>
          </a:p>
        </p:txBody>
      </p:sp>
      <p:sp>
        <p:nvSpPr>
          <p:cNvPr id="903" name="Google Shape;903;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4" name="Google Shape;904;p86"/>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encryption core was composed of 3 or 4 rotors</a:t>
            </a:r>
            <a:endParaRPr/>
          </a:p>
          <a:p>
            <a:pPr indent="-317500" lvl="1" marL="914400" rtl="0" algn="l">
              <a:spcBef>
                <a:spcPts val="0"/>
              </a:spcBef>
              <a:spcAft>
                <a:spcPts val="0"/>
              </a:spcAft>
              <a:buSzPts val="1400"/>
              <a:buChar char="○"/>
            </a:pPr>
            <a:r>
              <a:rPr lang="en"/>
              <a:t>Each rotor was a fixed permutation (e.g. A maps to F, B maps to Q...)</a:t>
            </a:r>
            <a:endParaRPr/>
          </a:p>
          <a:p>
            <a:pPr indent="-317500" lvl="1" marL="914400" rtl="0" algn="l">
              <a:spcBef>
                <a:spcPts val="0"/>
              </a:spcBef>
              <a:spcAft>
                <a:spcPts val="0"/>
              </a:spcAft>
              <a:buSzPts val="1400"/>
              <a:buChar char="○"/>
            </a:pPr>
            <a:r>
              <a:rPr lang="en"/>
              <a:t>And the end was a "reflector", a rotor that sent things backwards</a:t>
            </a:r>
            <a:endParaRPr/>
          </a:p>
          <a:p>
            <a:pPr indent="-317500" lvl="1" marL="914400" rtl="0" algn="l">
              <a:spcBef>
                <a:spcPts val="0"/>
              </a:spcBef>
              <a:spcAft>
                <a:spcPts val="0"/>
              </a:spcAft>
              <a:buSzPts val="1400"/>
              <a:buChar char="○"/>
            </a:pPr>
            <a:r>
              <a:rPr lang="en"/>
              <a:t>Plus a fixed-permutation plugboard</a:t>
            </a:r>
            <a:endParaRPr/>
          </a:p>
          <a:p>
            <a:pPr indent="-342900" lvl="0" marL="457200" rtl="0" algn="l">
              <a:spcBef>
                <a:spcPts val="0"/>
              </a:spcBef>
              <a:spcAft>
                <a:spcPts val="0"/>
              </a:spcAft>
              <a:buSzPts val="1800"/>
              <a:buChar char="●"/>
            </a:pPr>
            <a:r>
              <a:rPr lang="en"/>
              <a:t>A series of rotors were arranged in a sequence</a:t>
            </a:r>
            <a:endParaRPr/>
          </a:p>
          <a:p>
            <a:pPr indent="-317500" lvl="1" marL="914400" rtl="0" algn="l">
              <a:spcBef>
                <a:spcPts val="0"/>
              </a:spcBef>
              <a:spcAft>
                <a:spcPts val="0"/>
              </a:spcAft>
              <a:buSzPts val="1400"/>
              <a:buChar char="○"/>
            </a:pPr>
            <a:r>
              <a:rPr lang="en"/>
              <a:t>Each keypress would generate a current from the input to one light for the output</a:t>
            </a:r>
            <a:endParaRPr/>
          </a:p>
          <a:p>
            <a:pPr indent="-317500" lvl="1" marL="914400" rtl="0" algn="l">
              <a:spcBef>
                <a:spcPts val="0"/>
              </a:spcBef>
              <a:spcAft>
                <a:spcPts val="0"/>
              </a:spcAft>
              <a:buSzPts val="1400"/>
              <a:buChar char="○"/>
            </a:pPr>
            <a:r>
              <a:rPr lang="en"/>
              <a:t>Each keypress also advanced the first rotor</a:t>
            </a:r>
            <a:endParaRPr/>
          </a:p>
          <a:p>
            <a:pPr indent="-317500" lvl="2" marL="1371600" rtl="0" algn="l">
              <a:spcBef>
                <a:spcPts val="0"/>
              </a:spcBef>
              <a:spcAft>
                <a:spcPts val="0"/>
              </a:spcAft>
              <a:buSzPts val="1400"/>
              <a:buChar char="■"/>
            </a:pPr>
            <a:r>
              <a:rPr lang="en"/>
              <a:t>When the first rotor makes a full rotation, the second rotor advances one step</a:t>
            </a:r>
            <a:endParaRPr/>
          </a:p>
          <a:p>
            <a:pPr indent="-317500" lvl="2" marL="1371600" rtl="0" algn="l">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908" name="Shape 908"/>
        <p:cNvGrpSpPr/>
        <p:nvPr/>
      </p:nvGrpSpPr>
      <p:grpSpPr>
        <a:xfrm>
          <a:off x="0" y="0"/>
          <a:ext cx="0" cy="0"/>
          <a:chOff x="0" y="0"/>
          <a:chExt cx="0" cy="0"/>
        </a:xfrm>
      </p:grpSpPr>
      <p:sp>
        <p:nvSpPr>
          <p:cNvPr id="909" name="Google Shape;909;p8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Enigma</a:t>
            </a:r>
            <a:endParaRPr/>
          </a:p>
        </p:txBody>
      </p:sp>
      <p:sp>
        <p:nvSpPr>
          <p:cNvPr id="910" name="Google Shape;910;p87"/>
          <p:cNvSpPr txBox="1"/>
          <p:nvPr>
            <p:ph idx="1" type="body"/>
          </p:nvPr>
        </p:nvSpPr>
        <p:spPr>
          <a:xfrm>
            <a:off x="198500" y="1246825"/>
            <a:ext cx="5142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KeyGen():</a:t>
            </a:r>
            <a:endParaRPr/>
          </a:p>
          <a:p>
            <a:pPr indent="-317500" lvl="1" marL="914400" rtl="0" algn="l">
              <a:spcBef>
                <a:spcPts val="0"/>
              </a:spcBef>
              <a:spcAft>
                <a:spcPts val="0"/>
              </a:spcAft>
              <a:buSzPts val="1400"/>
              <a:buChar char="○"/>
            </a:pPr>
            <a:r>
              <a:rPr lang="en"/>
              <a:t>Choose rotors, rotor orders, rotor positions, and plugboard settings</a:t>
            </a:r>
            <a:endParaRPr/>
          </a:p>
          <a:p>
            <a:pPr indent="-317500" lvl="1" marL="914400" rtl="0" algn="l">
              <a:spcBef>
                <a:spcPts val="0"/>
              </a:spcBef>
              <a:spcAft>
                <a:spcPts val="0"/>
              </a:spcAft>
              <a:buSzPts val="1400"/>
              <a:buChar char="○"/>
            </a:pPr>
            <a:r>
              <a:rPr lang="en"/>
              <a:t>158,962,555,217,826,360,000 possible keys</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 and Dec(</a:t>
            </a:r>
            <a:r>
              <a:rPr i="1" lang="en"/>
              <a:t>K</a:t>
            </a:r>
            <a:r>
              <a:rPr lang="en"/>
              <a:t>, </a:t>
            </a:r>
            <a:r>
              <a:rPr i="1" lang="en"/>
              <a:t>C</a:t>
            </a:r>
            <a:r>
              <a:rPr lang="en"/>
              <a:t>):</a:t>
            </a:r>
            <a:endParaRPr/>
          </a:p>
          <a:p>
            <a:pPr indent="-317500" lvl="1" marL="914400" rtl="0" algn="l">
              <a:spcBef>
                <a:spcPts val="0"/>
              </a:spcBef>
              <a:spcAft>
                <a:spcPts val="0"/>
              </a:spcAft>
              <a:buSzPts val="1400"/>
              <a:buChar char="○"/>
            </a:pPr>
            <a:r>
              <a:rPr lang="en"/>
              <a:t>Input the rotor settings </a:t>
            </a:r>
            <a:r>
              <a:rPr i="1" lang="en"/>
              <a:t>K</a:t>
            </a:r>
            <a:r>
              <a:rPr lang="en"/>
              <a:t> into the Enigma machine</a:t>
            </a:r>
            <a:endParaRPr/>
          </a:p>
          <a:p>
            <a:pPr indent="-317500" lvl="1" marL="914400" rtl="0" algn="l">
              <a:spcBef>
                <a:spcPts val="0"/>
              </a:spcBef>
              <a:spcAft>
                <a:spcPts val="0"/>
              </a:spcAft>
              <a:buSzPts val="1400"/>
              <a:buChar char="○"/>
            </a:pPr>
            <a:r>
              <a:rPr lang="en"/>
              <a:t>Press each letter in the input, and the lampboard will light up the corresponding output letter</a:t>
            </a:r>
            <a:endParaRPr/>
          </a:p>
          <a:p>
            <a:pPr indent="-317500" lvl="1" marL="914400" rtl="0" algn="l">
              <a:spcBef>
                <a:spcPts val="0"/>
              </a:spcBef>
              <a:spcAft>
                <a:spcPts val="0"/>
              </a:spcAft>
              <a:buSzPts val="1400"/>
              <a:buChar char="○"/>
            </a:pPr>
            <a:r>
              <a:rPr lang="en"/>
              <a:t>Encryption and decryption are the same algorithm!</a:t>
            </a:r>
            <a:endParaRPr/>
          </a:p>
          <a:p>
            <a:pPr indent="-342900" lvl="0" marL="457200" rtl="0" algn="l">
              <a:spcBef>
                <a:spcPts val="0"/>
              </a:spcBef>
              <a:spcAft>
                <a:spcPts val="0"/>
              </a:spcAft>
              <a:buSzPts val="1800"/>
              <a:buChar char="●"/>
            </a:pPr>
            <a:r>
              <a:rPr lang="en"/>
              <a:t>Germans believed that Enigma was an “unbreakable code”</a:t>
            </a:r>
            <a:endParaRPr/>
          </a:p>
        </p:txBody>
      </p:sp>
      <p:sp>
        <p:nvSpPr>
          <p:cNvPr id="911" name="Google Shape;91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8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Enigma</a:t>
            </a:r>
            <a:endParaRPr/>
          </a:p>
        </p:txBody>
      </p:sp>
      <p:sp>
        <p:nvSpPr>
          <p:cNvPr id="918" name="Google Shape;91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9" name="Google Shape;919;p88"/>
          <p:cNvSpPr txBox="1"/>
          <p:nvPr>
            <p:ph idx="1" type="body"/>
          </p:nvPr>
        </p:nvSpPr>
        <p:spPr>
          <a:xfrm>
            <a:off x="198500" y="1246825"/>
            <a:ext cx="5142600" cy="3765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Enigma has a significant weakness: a letter never maps to itself!</a:t>
            </a:r>
            <a:endParaRPr/>
          </a:p>
          <a:p>
            <a:pPr indent="-317500" lvl="1" marL="914400" rtl="0" algn="l">
              <a:spcBef>
                <a:spcPts val="0"/>
              </a:spcBef>
              <a:spcAft>
                <a:spcPts val="0"/>
              </a:spcAft>
              <a:buSzPts val="1400"/>
              <a:buChar char="○"/>
            </a:pPr>
            <a:r>
              <a:rPr lang="en"/>
              <a:t>No rotor maps a letter to itself</a:t>
            </a:r>
            <a:endParaRPr/>
          </a:p>
          <a:p>
            <a:pPr indent="-317500" lvl="1" marL="914400" rtl="0" algn="l">
              <a:spcBef>
                <a:spcPts val="0"/>
              </a:spcBef>
              <a:spcAft>
                <a:spcPts val="0"/>
              </a:spcAft>
              <a:buSzPts val="1400"/>
              <a:buChar char="○"/>
            </a:pPr>
            <a:r>
              <a:rPr lang="en"/>
              <a:t>The reflector never maps a letter to itself</a:t>
            </a:r>
            <a:endParaRPr/>
          </a:p>
          <a:p>
            <a:pPr indent="-317500" lvl="1" marL="914400" rtl="0" algn="l">
              <a:spcBef>
                <a:spcPts val="0"/>
              </a:spcBef>
              <a:spcAft>
                <a:spcPts val="0"/>
              </a:spcAft>
              <a:buSzPts val="1400"/>
              <a:buChar char="○"/>
            </a:pPr>
            <a:r>
              <a:rPr lang="en"/>
              <a:t>This property is necessary for Enigma’s mechanical system to work</a:t>
            </a:r>
            <a:endParaRPr/>
          </a:p>
          <a:p>
            <a:pPr indent="-342900" lvl="0" marL="457200" rtl="0" algn="l">
              <a:spcBef>
                <a:spcPts val="0"/>
              </a:spcBef>
              <a:spcAft>
                <a:spcPts val="0"/>
              </a:spcAft>
              <a:buSzPts val="1800"/>
              <a:buChar char="●"/>
            </a:pPr>
            <a:r>
              <a:rPr lang="en"/>
              <a:t>What pair of messages should Eve send to Alice in the challenge phase?</a:t>
            </a:r>
            <a:endParaRPr/>
          </a:p>
          <a:p>
            <a:pPr indent="-317500" lvl="1" marL="914400" rtl="0" algn="l">
              <a:spcBef>
                <a:spcPts val="0"/>
              </a:spcBef>
              <a:spcAft>
                <a:spcPts val="0"/>
              </a:spcAft>
              <a:buSzPts val="1400"/>
              <a:buChar char="○"/>
            </a:pPr>
            <a:r>
              <a:rPr lang="en"/>
              <a:t>Send </a:t>
            </a:r>
            <a:r>
              <a:rPr i="1" lang="en"/>
              <a:t>M</a:t>
            </a:r>
            <a:r>
              <a:rPr lang="en" sz="900"/>
              <a:t>0</a:t>
            </a:r>
            <a:r>
              <a:rPr lang="en"/>
              <a:t> = </a:t>
            </a:r>
            <a:r>
              <a:rPr i="1" lang="en"/>
              <a:t>A</a:t>
            </a:r>
            <a:r>
              <a:rPr baseline="30000" i="1" lang="en"/>
              <a:t>k</a:t>
            </a:r>
            <a:r>
              <a:rPr lang="en"/>
              <a:t>, </a:t>
            </a:r>
            <a:r>
              <a:rPr i="1" lang="en"/>
              <a:t>M</a:t>
            </a:r>
            <a:r>
              <a:rPr lang="en" sz="900"/>
              <a:t>1</a:t>
            </a:r>
            <a:r>
              <a:rPr lang="en"/>
              <a:t> = </a:t>
            </a:r>
            <a:r>
              <a:rPr i="1" lang="en"/>
              <a:t>B</a:t>
            </a:r>
            <a:r>
              <a:rPr baseline="30000" i="1" lang="en"/>
              <a:t>k</a:t>
            </a:r>
            <a:endParaRPr baseline="30000" i="1" sz="900"/>
          </a:p>
          <a:p>
            <a:pPr indent="-317500" lvl="1" marL="914400" rtl="0" algn="l">
              <a:spcBef>
                <a:spcPts val="0"/>
              </a:spcBef>
              <a:spcAft>
                <a:spcPts val="0"/>
              </a:spcAft>
              <a:buSzPts val="1400"/>
              <a:buChar char="○"/>
            </a:pPr>
            <a:r>
              <a:rPr i="1" lang="en"/>
              <a:t>M</a:t>
            </a:r>
            <a:r>
              <a:rPr lang="en" sz="900"/>
              <a:t>0</a:t>
            </a:r>
            <a:r>
              <a:rPr lang="en"/>
              <a:t> is a string of </a:t>
            </a:r>
            <a:r>
              <a:rPr i="1" lang="en"/>
              <a:t>k</a:t>
            </a:r>
            <a:r>
              <a:rPr lang="en"/>
              <a:t> 'A' characters, </a:t>
            </a:r>
            <a:r>
              <a:rPr i="1" lang="en"/>
              <a:t>M</a:t>
            </a:r>
            <a:r>
              <a:rPr lang="en" sz="900"/>
              <a:t>1</a:t>
            </a:r>
            <a:r>
              <a:rPr lang="en"/>
              <a:t> is a string of </a:t>
            </a:r>
            <a:r>
              <a:rPr i="1" lang="en"/>
              <a:t>k</a:t>
            </a:r>
            <a:r>
              <a:rPr lang="en"/>
              <a:t> 'B' characters</a:t>
            </a:r>
            <a:endParaRPr/>
          </a:p>
          <a:p>
            <a:pPr indent="-342900" lvl="0" marL="457200" rtl="0" algn="l">
              <a:spcBef>
                <a:spcPts val="0"/>
              </a:spcBef>
              <a:spcAft>
                <a:spcPts val="0"/>
              </a:spcAft>
              <a:buSzPts val="1800"/>
              <a:buChar char="●"/>
            </a:pPr>
            <a:r>
              <a:rPr lang="en"/>
              <a:t>How can Eve probably know which message Alice encrypted?</a:t>
            </a:r>
            <a:endParaRPr/>
          </a:p>
          <a:p>
            <a:pPr indent="-317500" lvl="1" marL="914400" rtl="0" algn="l">
              <a:spcBef>
                <a:spcPts val="0"/>
              </a:spcBef>
              <a:spcAft>
                <a:spcPts val="0"/>
              </a:spcAft>
              <a:buSzPts val="1400"/>
              <a:buChar char="○"/>
            </a:pPr>
            <a:r>
              <a:rPr lang="en"/>
              <a:t>If there are no 'A' characters, it was </a:t>
            </a:r>
            <a:r>
              <a:rPr i="1" lang="en"/>
              <a:t>M</a:t>
            </a:r>
            <a:r>
              <a:rPr lang="en" sz="900"/>
              <a:t>0</a:t>
            </a:r>
            <a:endParaRPr sz="900"/>
          </a:p>
          <a:p>
            <a:pPr indent="-317500" lvl="1" marL="914400" rtl="0" algn="l">
              <a:spcBef>
                <a:spcPts val="0"/>
              </a:spcBef>
              <a:spcAft>
                <a:spcPts val="0"/>
              </a:spcAft>
              <a:buSzPts val="1400"/>
              <a:buChar char="○"/>
            </a:pPr>
            <a:r>
              <a:rPr lang="en"/>
              <a:t>If there are no 'B' characters, it was </a:t>
            </a:r>
            <a:r>
              <a:rPr i="1" lang="en"/>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1" name="Google Shape;921;p88"/>
          <p:cNvCxnSpPr/>
          <p:nvPr/>
        </p:nvCxnSpPr>
        <p:spPr>
          <a:xfrm>
            <a:off x="5776622" y="19007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922" name="Google Shape;922;p88"/>
          <p:cNvSpPr txBox="1"/>
          <p:nvPr/>
        </p:nvSpPr>
        <p:spPr>
          <a:xfrm>
            <a:off x="5776627" y="16072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923" name="Google Shape;923;p88"/>
          <p:cNvCxnSpPr/>
          <p:nvPr/>
        </p:nvCxnSpPr>
        <p:spPr>
          <a:xfrm>
            <a:off x="5776614" y="23561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924" name="Google Shape;924;p88"/>
          <p:cNvSpPr txBox="1"/>
          <p:nvPr/>
        </p:nvSpPr>
        <p:spPr>
          <a:xfrm>
            <a:off x="5776619" y="20046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8"/>
          <p:cNvSpPr txBox="1"/>
          <p:nvPr/>
        </p:nvSpPr>
        <p:spPr>
          <a:xfrm>
            <a:off x="7026179"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cap="flat" cmpd="sng" w="28575">
            <a:solidFill>
              <a:schemeClr val="dk1"/>
            </a:solidFill>
            <a:prstDash val="solid"/>
            <a:round/>
            <a:headEnd len="med" w="med" type="none"/>
            <a:tailEnd len="med" w="med" type="triangle"/>
          </a:ln>
        </p:spPr>
      </p:cxnSp>
      <p:sp>
        <p:nvSpPr>
          <p:cNvPr id="930" name="Google Shape;930;p88"/>
          <p:cNvSpPr txBox="1"/>
          <p:nvPr/>
        </p:nvSpPr>
        <p:spPr>
          <a:xfrm>
            <a:off x="5776618" y="2496043"/>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r>
              <a:rPr lang="en" sz="800">
                <a:solidFill>
                  <a:schemeClr val="dk1"/>
                </a:solidFill>
              </a:rPr>
              <a:t>0</a:t>
            </a:r>
            <a:r>
              <a:rPr lang="en">
                <a:solidFill>
                  <a:schemeClr val="dk1"/>
                </a:solidFill>
              </a:rPr>
              <a:t> and </a:t>
            </a:r>
            <a:r>
              <a:rPr i="1" lang="en">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cap="flat" cmpd="sng" w="28575">
            <a:solidFill>
              <a:schemeClr val="dk1"/>
            </a:solidFill>
            <a:prstDash val="solid"/>
            <a:round/>
            <a:headEnd len="med" w="med" type="triangle"/>
            <a:tailEnd len="med" w="med" type="none"/>
          </a:ln>
        </p:spPr>
      </p:cxnSp>
      <p:sp>
        <p:nvSpPr>
          <p:cNvPr id="932" name="Google Shape;932;p88"/>
          <p:cNvSpPr txBox="1"/>
          <p:nvPr/>
        </p:nvSpPr>
        <p:spPr>
          <a:xfrm>
            <a:off x="5776609" y="2951451"/>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i="1" lang="en" sz="800">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cap="flat" cmpd="sng" w="28575">
            <a:solidFill>
              <a:schemeClr val="dk1"/>
            </a:solidFill>
            <a:prstDash val="solid"/>
            <a:round/>
            <a:headEnd len="med" w="med" type="none"/>
            <a:tailEnd len="med" w="med" type="triangle"/>
          </a:ln>
        </p:spPr>
      </p:cxnSp>
      <p:sp>
        <p:nvSpPr>
          <p:cNvPr id="934" name="Google Shape;934;p88"/>
          <p:cNvSpPr txBox="1"/>
          <p:nvPr/>
        </p:nvSpPr>
        <p:spPr>
          <a:xfrm>
            <a:off x="5776627" y="3436058"/>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a:solidFill>
                  <a:schemeClr val="dk1"/>
                </a:solidFill>
              </a:rPr>
              <a:t>M</a:t>
            </a:r>
            <a:endParaRPr i="1" sz="1000"/>
          </a:p>
        </p:txBody>
      </p:sp>
      <p:cxnSp>
        <p:nvCxnSpPr>
          <p:cNvPr id="935" name="Google Shape;935;p88"/>
          <p:cNvCxnSpPr/>
          <p:nvPr/>
        </p:nvCxnSpPr>
        <p:spPr>
          <a:xfrm>
            <a:off x="5776614" y="4184982"/>
            <a:ext cx="2322300" cy="0"/>
          </a:xfrm>
          <a:prstGeom prst="straightConnector1">
            <a:avLst/>
          </a:prstGeom>
          <a:noFill/>
          <a:ln cap="flat" cmpd="sng" w="28575">
            <a:solidFill>
              <a:schemeClr val="dk1"/>
            </a:solidFill>
            <a:prstDash val="solid"/>
            <a:round/>
            <a:headEnd len="med" w="med" type="triangle"/>
            <a:tailEnd len="med" w="med" type="none"/>
          </a:ln>
        </p:spPr>
      </p:cxnSp>
      <p:sp>
        <p:nvSpPr>
          <p:cNvPr id="936" name="Google Shape;936;p88"/>
          <p:cNvSpPr txBox="1"/>
          <p:nvPr/>
        </p:nvSpPr>
        <p:spPr>
          <a:xfrm>
            <a:off x="5776619" y="3833447"/>
            <a:ext cx="232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Enc(</a:t>
            </a:r>
            <a:r>
              <a:rPr i="1" lang="en">
                <a:solidFill>
                  <a:schemeClr val="dk1"/>
                </a:solidFill>
              </a:rPr>
              <a:t>K</a:t>
            </a:r>
            <a:r>
              <a:rPr lang="en">
                <a:solidFill>
                  <a:schemeClr val="dk1"/>
                </a:solidFill>
              </a:rPr>
              <a:t>, </a:t>
            </a:r>
            <a:r>
              <a:rPr i="1" lang="en">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cap="flat" cmpd="sng" w="28575">
            <a:solidFill>
              <a:schemeClr val="dk1"/>
            </a:solidFill>
            <a:prstDash val="solid"/>
            <a:round/>
            <a:headEnd len="med" w="med" type="none"/>
            <a:tailEnd len="med" w="med" type="triangle"/>
          </a:ln>
        </p:spPr>
      </p:cxnSp>
      <p:sp>
        <p:nvSpPr>
          <p:cNvPr id="938" name="Google Shape;938;p88"/>
          <p:cNvSpPr txBox="1"/>
          <p:nvPr/>
        </p:nvSpPr>
        <p:spPr>
          <a:xfrm>
            <a:off x="5808577" y="4659925"/>
            <a:ext cx="188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Guess </a:t>
            </a:r>
            <a:r>
              <a:rPr i="1" lang="en">
                <a:solidFill>
                  <a:schemeClr val="dk1"/>
                </a:solidFill>
              </a:rPr>
              <a:t>b</a:t>
            </a:r>
            <a:r>
              <a:rPr lang="en">
                <a:solidFill>
                  <a:schemeClr val="dk1"/>
                </a:solidFill>
              </a:rPr>
              <a:t> = 0 or </a:t>
            </a:r>
            <a:r>
              <a:rPr i="1" lang="en">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cap="flat" cmpd="sng" w="28575">
            <a:solidFill>
              <a:schemeClr val="dk1"/>
            </a:solidFill>
            <a:prstDash val="solid"/>
            <a:round/>
            <a:headEnd len="med" w="med" type="none"/>
            <a:tailEnd len="med" w="med" type="none"/>
          </a:ln>
        </p:spPr>
      </p:cxnSp>
      <p:cxnSp>
        <p:nvCxnSpPr>
          <p:cNvPr id="940" name="Google Shape;940;p88"/>
          <p:cNvCxnSpPr/>
          <p:nvPr/>
        </p:nvCxnSpPr>
        <p:spPr>
          <a:xfrm>
            <a:off x="8171825" y="1463725"/>
            <a:ext cx="0" cy="3452400"/>
          </a:xfrm>
          <a:prstGeom prst="straightConnector1">
            <a:avLst/>
          </a:prstGeom>
          <a:noFill/>
          <a:ln cap="flat" cmpd="sng" w="28575">
            <a:solidFill>
              <a:schemeClr val="dk1"/>
            </a:solidFill>
            <a:prstDash val="solid"/>
            <a:round/>
            <a:headEnd len="med" w="med" type="none"/>
            <a:tailEnd len="med" w="med" type="none"/>
          </a:ln>
        </p:spPr>
      </p:cxnSp>
      <p:sp>
        <p:nvSpPr>
          <p:cNvPr id="941" name="Google Shape;941;p88"/>
          <p:cNvSpPr txBox="1"/>
          <p:nvPr/>
        </p:nvSpPr>
        <p:spPr>
          <a:xfrm>
            <a:off x="8154540" y="3700375"/>
            <a:ext cx="790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1"/>
                </a:solidFill>
              </a:rPr>
              <a:t>pick </a:t>
            </a:r>
            <a:r>
              <a:rPr i="1" lang="en" sz="1200">
                <a:solidFill>
                  <a:schemeClr val="dk1"/>
                </a:solidFill>
              </a:rPr>
              <a:t>b</a:t>
            </a:r>
            <a:endParaRPr i="1" sz="1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946" name="Shape 946"/>
        <p:cNvGrpSpPr/>
        <p:nvPr/>
      </p:nvGrpSpPr>
      <p:grpSpPr>
        <a:xfrm>
          <a:off x="0" y="0"/>
          <a:ext cx="0" cy="0"/>
          <a:chOff x="0" y="0"/>
          <a:chExt cx="0" cy="0"/>
        </a:xfrm>
      </p:grpSpPr>
      <p:sp>
        <p:nvSpPr>
          <p:cNvPr id="947" name="Google Shape;947;p8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Cryptography by Machines: Attack on Enigma</a:t>
            </a:r>
            <a:endParaRPr/>
          </a:p>
          <a:p>
            <a:pPr indent="0" lvl="0" marL="0" rtl="0" algn="l">
              <a:spcBef>
                <a:spcPts val="0"/>
              </a:spcBef>
              <a:spcAft>
                <a:spcPts val="0"/>
              </a:spcAft>
              <a:buNone/>
            </a:pPr>
            <a:r>
              <a:t/>
            </a:r>
            <a:endParaRPr/>
          </a:p>
        </p:txBody>
      </p:sp>
      <p:sp>
        <p:nvSpPr>
          <p:cNvPr id="948" name="Google Shape;948;p89"/>
          <p:cNvSpPr txBox="1"/>
          <p:nvPr>
            <p:ph idx="1" type="body"/>
          </p:nvPr>
        </p:nvSpPr>
        <p:spPr>
          <a:xfrm>
            <a:off x="198500" y="1246825"/>
            <a:ext cx="61077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Polish and British cryptographers built BOMBE, a machine to brute-force Enigma keys</a:t>
            </a:r>
            <a:endParaRPr/>
          </a:p>
          <a:p>
            <a:pPr indent="-342900" lvl="0" marL="457200" rtl="0" algn="l">
              <a:spcBef>
                <a:spcPts val="0"/>
              </a:spcBef>
              <a:spcAft>
                <a:spcPts val="0"/>
              </a:spcAft>
              <a:buSzPts val="1800"/>
              <a:buChar char="●"/>
            </a:pPr>
            <a:r>
              <a:rPr lang="en"/>
              <a:t>Why was Enigma breakable?</a:t>
            </a:r>
            <a:endParaRPr/>
          </a:p>
          <a:p>
            <a:pPr indent="-317500" lvl="1" marL="914400" rtl="0" algn="l">
              <a:spcBef>
                <a:spcPts val="0"/>
              </a:spcBef>
              <a:spcAft>
                <a:spcPts val="0"/>
              </a:spcAft>
              <a:buSzPts val="1400"/>
              <a:buChar char="○"/>
            </a:pPr>
            <a:r>
              <a:rPr lang="en"/>
              <a:t>Kerckhoff’s principle: The Allies stole Enigma machines, so they knew the algorithm</a:t>
            </a:r>
            <a:endParaRPr/>
          </a:p>
          <a:p>
            <a:pPr indent="-317500" lvl="1" marL="914400" rtl="0" algn="l">
              <a:spcBef>
                <a:spcPts val="0"/>
              </a:spcBef>
              <a:spcAft>
                <a:spcPts val="0"/>
              </a:spcAft>
              <a:buSzPts val="1400"/>
              <a:buChar char="○"/>
            </a:pPr>
            <a:r>
              <a:rPr lang="en"/>
              <a:t>Known plaintext attacks: the Germans often sent predictable messages (e.g. the weather report every morning)</a:t>
            </a:r>
            <a:endParaRPr/>
          </a:p>
          <a:p>
            <a:pPr indent="-317500" lvl="1" marL="914400" rtl="0" algn="l">
              <a:spcBef>
                <a:spcPts val="0"/>
              </a:spcBef>
              <a:spcAft>
                <a:spcPts val="0"/>
              </a:spcAft>
              <a:buSzPts val="1400"/>
              <a:buChar char="○"/>
            </a:pPr>
            <a:r>
              <a:rPr lang="en"/>
              <a:t>Chosen plaintext attacks: the Allies could trick the Germans into sending a message (e.g. “newly deployed minefield”)</a:t>
            </a:r>
            <a:endParaRPr/>
          </a:p>
          <a:p>
            <a:pPr indent="-317500" lvl="1" marL="914400" rtl="0" algn="l">
              <a:spcBef>
                <a:spcPts val="0"/>
              </a:spcBef>
              <a:spcAft>
                <a:spcPts val="0"/>
              </a:spcAft>
              <a:buSzPts val="1400"/>
              <a:buChar char="○"/>
            </a:pPr>
            <a:r>
              <a:rPr lang="en"/>
              <a:t>Brute-force: BOMBE would try many keys until the correct one was found</a:t>
            </a:r>
            <a:endParaRPr/>
          </a:p>
          <a:p>
            <a:pPr indent="-317500" lvl="2" marL="1371600" rtl="0" algn="l">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BOMBE machine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955" name="Shape 955"/>
        <p:cNvGrpSpPr/>
        <p:nvPr/>
      </p:nvGrpSpPr>
      <p:grpSpPr>
        <a:xfrm>
          <a:off x="0" y="0"/>
          <a:ext cx="0" cy="0"/>
          <a:chOff x="0" y="0"/>
          <a:chExt cx="0" cy="0"/>
        </a:xfrm>
      </p:grpSpPr>
      <p:sp>
        <p:nvSpPr>
          <p:cNvPr id="956" name="Google Shape;956;p9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Machines: Legacy of Enigma</a:t>
            </a:r>
            <a:endParaRPr/>
          </a:p>
        </p:txBody>
      </p:sp>
      <p:sp>
        <p:nvSpPr>
          <p:cNvPr id="957" name="Google Shape;957;p90"/>
          <p:cNvSpPr txBox="1"/>
          <p:nvPr>
            <p:ph idx="1" type="body"/>
          </p:nvPr>
        </p:nvSpPr>
        <p:spPr>
          <a:xfrm>
            <a:off x="198500" y="1246825"/>
            <a:ext cx="6097200" cy="1778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Alan Turing, one of the cryptographers who broke Enigma, would go on to become one of the founding fathers of computer science</a:t>
            </a:r>
            <a:endParaRPr/>
          </a:p>
          <a:p>
            <a:pPr indent="-342900" lvl="0" marL="457200" rtl="0" algn="l">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Alan Turing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964" name="Shape 964"/>
        <p:cNvGrpSpPr/>
        <p:nvPr/>
      </p:nvGrpSpPr>
      <p:grpSpPr>
        <a:xfrm>
          <a:off x="0" y="0"/>
          <a:ext cx="0" cy="0"/>
          <a:chOff x="0" y="0"/>
          <a:chExt cx="0" cy="0"/>
        </a:xfrm>
      </p:grpSpPr>
      <p:sp>
        <p:nvSpPr>
          <p:cNvPr id="965" name="Google Shape;965;p9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by Computers</a:t>
            </a:r>
            <a:endParaRPr/>
          </a:p>
        </p:txBody>
      </p:sp>
      <p:sp>
        <p:nvSpPr>
          <p:cNvPr id="966" name="Google Shape;966;p91"/>
          <p:cNvSpPr txBox="1"/>
          <p:nvPr>
            <p:ph idx="1" type="body"/>
          </p:nvPr>
        </p:nvSpPr>
        <p:spPr>
          <a:xfrm>
            <a:off x="198500" y="1246825"/>
            <a:ext cx="8520600" cy="206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modern era of cryptography started after WWII, with the work of Claude Shannon</a:t>
            </a:r>
            <a:endParaRPr/>
          </a:p>
          <a:p>
            <a:pPr indent="-342900" lvl="0" marL="457200" rtl="0" algn="l">
              <a:spcBef>
                <a:spcPts val="0"/>
              </a:spcBef>
              <a:spcAft>
                <a:spcPts val="0"/>
              </a:spcAft>
              <a:buSzPts val="1800"/>
              <a:buChar char="●"/>
            </a:pPr>
            <a:r>
              <a:rPr lang="en"/>
              <a:t>“New Directions in Cryptography” (1976) showed how number theory can be used in cryptography</a:t>
            </a:r>
            <a:endParaRPr/>
          </a:p>
          <a:p>
            <a:pPr indent="-317500" lvl="1" marL="914400" rtl="0" algn="l">
              <a:spcBef>
                <a:spcPts val="0"/>
              </a:spcBef>
              <a:spcAft>
                <a:spcPts val="0"/>
              </a:spcAft>
              <a:buSzPts val="1400"/>
              <a:buChar char="○"/>
            </a:pPr>
            <a:r>
              <a:rPr lang="en"/>
              <a:t>Its authors, Whitfield Diffie and Martin Hellman, won the Turing Award in 2015 for this paper</a:t>
            </a:r>
            <a:endParaRPr/>
          </a:p>
          <a:p>
            <a:pPr indent="-342900" lvl="0" marL="457200" rtl="0" algn="l">
              <a:spcBef>
                <a:spcPts val="0"/>
              </a:spcBef>
              <a:spcAft>
                <a:spcPts val="0"/>
              </a:spcAft>
              <a:buSzPts val="1800"/>
              <a:buChar char="●"/>
            </a:pPr>
            <a:r>
              <a:rPr lang="en"/>
              <a:t>This is the era of cryptography we’ll be focusing on</a:t>
            </a:r>
            <a:endParaRPr/>
          </a:p>
        </p:txBody>
      </p:sp>
      <p:sp>
        <p:nvSpPr>
          <p:cNvPr id="967" name="Google Shape;967;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One of these is Diffie, and the other one is Hellman.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One-Time Pads</a:t>
            </a:r>
            <a:endParaRPr/>
          </a:p>
        </p:txBody>
      </p:sp>
      <p:sp>
        <p:nvSpPr>
          <p:cNvPr id="976" name="Google Shape;976;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7" name="Google Shape;977;p92"/>
          <p:cNvPicPr preferRelativeResize="0"/>
          <p:nvPr/>
        </p:nvPicPr>
        <p:blipFill>
          <a:blip r:embed="rId3">
            <a:alphaModFix/>
          </a:blip>
          <a:stretch>
            <a:fillRect/>
          </a:stretch>
        </p:blipFill>
        <p:spPr>
          <a:xfrm>
            <a:off x="6583397" y="2115175"/>
            <a:ext cx="1973928" cy="3028325"/>
          </a:xfrm>
          <a:prstGeom prst="rect">
            <a:avLst/>
          </a:prstGeom>
          <a:noFill/>
          <a:ln>
            <a:noFill/>
          </a:ln>
        </p:spPr>
      </p:pic>
      <p:sp>
        <p:nvSpPr>
          <p:cNvPr id="978" name="Google Shape;978;p92"/>
          <p:cNvSpPr txBox="1"/>
          <p:nvPr/>
        </p:nvSpPr>
        <p:spPr>
          <a:xfrm>
            <a:off x="512100" y="4520775"/>
            <a:ext cx="8119800" cy="572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a:solidFill>
                  <a:srgbClr val="000000"/>
                </a:solidFill>
              </a:rPr>
              <a:t>Textbook Chapter 6.2 &amp; </a:t>
            </a:r>
            <a:r>
              <a:rPr lang="en"/>
              <a:t>6.3</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Cryptography Roadmap</a:t>
            </a:r>
            <a:endParaRPr/>
          </a:p>
        </p:txBody>
      </p:sp>
      <p:graphicFrame>
        <p:nvGraphicFramePr>
          <p:cNvPr id="984" name="Google Shape;984;p93"/>
          <p:cNvGraphicFramePr/>
          <p:nvPr/>
        </p:nvGraphicFramePr>
        <p:xfrm>
          <a:off x="311700" y="1310650"/>
          <a:ext cx="3000000" cy="3000000"/>
        </p:xfrm>
        <a:graphic>
          <a:graphicData uri="http://schemas.openxmlformats.org/drawingml/2006/table">
            <a:tbl>
              <a:tblPr>
                <a:noFill/>
                <a:tableStyleId>{DF68B0A8-356D-4739-86A0-293F613CF9FD}</a:tableStyleId>
              </a:tblPr>
              <a:tblGrid>
                <a:gridCol w="1739450"/>
                <a:gridCol w="3241925"/>
                <a:gridCol w="3539225"/>
              </a:tblGrid>
              <a:tr h="374550">
                <a:tc>
                  <a:txBody>
                    <a:bodyPr/>
                    <a:lstStyle/>
                    <a:p>
                      <a:pPr indent="0" lvl="0" marL="0" rtl="0" algn="l">
                        <a:spcBef>
                          <a:spcPts val="0"/>
                        </a:spcBef>
                        <a:spcAft>
                          <a:spcPts val="0"/>
                        </a:spcAft>
                        <a:buNone/>
                      </a:pPr>
                      <a:r>
                        <a:t/>
                      </a:r>
                      <a:endParaRPr sz="1600"/>
                    </a:p>
                  </a:txBody>
                  <a:tcPr marT="91425" marB="91425" marR="91425" marL="91425"/>
                </a:tc>
                <a:tc>
                  <a:txBody>
                    <a:bodyPr/>
                    <a:lstStyle/>
                    <a:p>
                      <a:pPr indent="0" lvl="0" marL="0" rtl="0" algn="l">
                        <a:spcBef>
                          <a:spcPts val="0"/>
                        </a:spcBef>
                        <a:spcAft>
                          <a:spcPts val="0"/>
                        </a:spcAft>
                        <a:buNone/>
                      </a:pPr>
                      <a:r>
                        <a:rPr lang="en" sz="1600"/>
                        <a:t>Symmetric-key</a:t>
                      </a:r>
                      <a:endParaRPr sz="1600"/>
                    </a:p>
                  </a:txBody>
                  <a:tcPr marT="91425" marB="91425" marR="91425" marL="91425"/>
                </a:tc>
                <a:tc>
                  <a:txBody>
                    <a:bodyPr/>
                    <a:lstStyle/>
                    <a:p>
                      <a:pPr indent="0" lvl="0" marL="0" rtl="0" algn="l">
                        <a:spcBef>
                          <a:spcPts val="0"/>
                        </a:spcBef>
                        <a:spcAft>
                          <a:spcPts val="0"/>
                        </a:spcAft>
                        <a:buNone/>
                      </a:pPr>
                      <a:r>
                        <a:rPr lang="en" sz="1600"/>
                        <a:t>Asymmetric-key</a:t>
                      </a:r>
                      <a:endParaRPr sz="1600"/>
                    </a:p>
                  </a:txBody>
                  <a:tcPr marT="91425" marB="91425" marR="91425" marL="91425"/>
                </a:tc>
              </a:tr>
              <a:tr h="802625">
                <a:tc>
                  <a:txBody>
                    <a:bodyPr/>
                    <a:lstStyle/>
                    <a:p>
                      <a:pPr indent="0" lvl="0" marL="0" rtl="0" algn="l">
                        <a:spcBef>
                          <a:spcPts val="0"/>
                        </a:spcBef>
                        <a:spcAft>
                          <a:spcPts val="0"/>
                        </a:spcAft>
                        <a:buNone/>
                      </a:pPr>
                      <a:r>
                        <a:rPr lang="en" sz="1600"/>
                        <a:t>Confidentiality</a:t>
                      </a:r>
                      <a:endParaRPr sz="1600"/>
                    </a:p>
                  </a:txBody>
                  <a:tcPr marT="91425" marB="91425" marR="91425" marL="91425"/>
                </a:tc>
                <a:tc>
                  <a:txBody>
                    <a:bodyPr/>
                    <a:lstStyle/>
                    <a:p>
                      <a:pPr indent="-330200" lvl="0" marL="457200" rtl="0" algn="l">
                        <a:spcBef>
                          <a:spcPts val="0"/>
                        </a:spcBef>
                        <a:spcAft>
                          <a:spcPts val="0"/>
                        </a:spcAft>
                        <a:buClr>
                          <a:srgbClr val="FF0000"/>
                        </a:buClr>
                        <a:buSzPts val="1600"/>
                        <a:buChar char="●"/>
                      </a:pPr>
                      <a:r>
                        <a:rPr lang="en" sz="1600">
                          <a:solidFill>
                            <a:srgbClr val="FF0000"/>
                          </a:solidFill>
                        </a:rPr>
                        <a:t>One-time pads</a:t>
                      </a:r>
                      <a:endParaRPr sz="1600"/>
                    </a:p>
                    <a:p>
                      <a:pPr indent="-330200" lvl="0" marL="457200" rtl="0" algn="l">
                        <a:spcBef>
                          <a:spcPts val="0"/>
                        </a:spcBef>
                        <a:spcAft>
                          <a:spcPts val="0"/>
                        </a:spcAft>
                        <a:buSzPts val="1600"/>
                        <a:buChar char="●"/>
                      </a:pPr>
                      <a:r>
                        <a:rPr lang="en" sz="1600"/>
                        <a:t>Block ciphers with chaining modes (e.g. AES-CBC)</a:t>
                      </a:r>
                      <a:endParaRPr sz="1600"/>
                    </a:p>
                    <a:p>
                      <a:pPr indent="-330200" lvl="0" marL="457200" rtl="0" algn="l">
                        <a:spcBef>
                          <a:spcPts val="0"/>
                        </a:spcBef>
                        <a:spcAft>
                          <a:spcPts val="0"/>
                        </a:spcAft>
                        <a:buClr>
                          <a:srgbClr val="000000"/>
                        </a:buClr>
                        <a:buSzPts val="1600"/>
                        <a:buChar char="●"/>
                      </a:pPr>
                      <a:r>
                        <a:rPr lang="en" sz="1600">
                          <a:solidFill>
                            <a:schemeClr val="dk1"/>
                          </a:solidFill>
                        </a:rPr>
                        <a:t>Stream ciphers</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RSA encryption</a:t>
                      </a:r>
                      <a:endParaRPr sz="1600"/>
                    </a:p>
                    <a:p>
                      <a:pPr indent="-330200" lvl="0" marL="457200" rtl="0" algn="l">
                        <a:spcBef>
                          <a:spcPts val="0"/>
                        </a:spcBef>
                        <a:spcAft>
                          <a:spcPts val="0"/>
                        </a:spcAft>
                        <a:buSzPts val="1600"/>
                        <a:buChar char="●"/>
                      </a:pPr>
                      <a:r>
                        <a:rPr lang="en" sz="1600"/>
                        <a:t>ElGamal encryption</a:t>
                      </a:r>
                      <a:endParaRPr sz="1600"/>
                    </a:p>
                  </a:txBody>
                  <a:tcPr marT="91425" marB="91425" marR="91425" marL="91425"/>
                </a:tc>
              </a:tr>
              <a:tr h="802625">
                <a:tc>
                  <a:txBody>
                    <a:bodyPr/>
                    <a:lstStyle/>
                    <a:p>
                      <a:pPr indent="0" lvl="0" marL="0" rtl="0" algn="l">
                        <a:spcBef>
                          <a:spcPts val="0"/>
                        </a:spcBef>
                        <a:spcAft>
                          <a:spcPts val="0"/>
                        </a:spcAft>
                        <a:buNone/>
                      </a:pPr>
                      <a:r>
                        <a:rPr lang="en" sz="1600"/>
                        <a:t>Integrity,</a:t>
                      </a:r>
                      <a:br>
                        <a:rPr lang="en" sz="1600"/>
                      </a:br>
                      <a:r>
                        <a:rPr lang="en" sz="1600"/>
                        <a:t>Authentication</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MACs (e.g. HMAC)</a:t>
                      </a:r>
                      <a:endParaRPr sz="1600"/>
                    </a:p>
                  </a:txBody>
                  <a:tcPr marT="91425" marB="91425" marR="91425" marL="91425"/>
                </a:tc>
                <a:tc>
                  <a:txBody>
                    <a:bodyPr/>
                    <a:lstStyle/>
                    <a:p>
                      <a:pPr indent="-330200" lvl="0" marL="457200" rtl="0" algn="l">
                        <a:spcBef>
                          <a:spcPts val="0"/>
                        </a:spcBef>
                        <a:spcAft>
                          <a:spcPts val="0"/>
                        </a:spcAft>
                        <a:buSzPts val="1600"/>
                        <a:buChar char="●"/>
                      </a:pPr>
                      <a:r>
                        <a:rPr lang="en" sz="1600"/>
                        <a:t>Digital signatures (e.g. RSA signatures)</a:t>
                      </a:r>
                      <a:endParaRPr sz="1600"/>
                    </a:p>
                  </a:txBody>
                  <a:tcPr marT="91425" marB="91425" marR="91425" marL="91425"/>
                </a:tc>
              </a:tr>
            </a:tbl>
          </a:graphicData>
        </a:graphic>
      </p:graphicFrame>
      <p:sp>
        <p:nvSpPr>
          <p:cNvPr id="985" name="Google Shape;985;p93"/>
          <p:cNvSpPr txBox="1"/>
          <p:nvPr>
            <p:ph idx="4294967295" type="body"/>
          </p:nvPr>
        </p:nvSpPr>
        <p:spPr>
          <a:xfrm>
            <a:off x="198500" y="3844625"/>
            <a:ext cx="4373400" cy="116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Hash functions</a:t>
            </a:r>
            <a:endParaRPr sz="1600"/>
          </a:p>
          <a:p>
            <a:pPr indent="-330200" lvl="0" marL="457200" rtl="0" algn="l">
              <a:spcBef>
                <a:spcPts val="0"/>
              </a:spcBef>
              <a:spcAft>
                <a:spcPts val="0"/>
              </a:spcAft>
              <a:buSzPts val="1600"/>
              <a:buChar char="●"/>
            </a:pPr>
            <a:r>
              <a:rPr lang="en" sz="1600"/>
              <a:t>Pseudorandom number generators</a:t>
            </a:r>
            <a:endParaRPr sz="1600"/>
          </a:p>
          <a:p>
            <a:pPr indent="-330200" lvl="0" marL="457200" rtl="0" algn="l">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Review: XOR</a:t>
            </a:r>
            <a:endParaRPr/>
          </a:p>
        </p:txBody>
      </p:sp>
      <p:sp>
        <p:nvSpPr>
          <p:cNvPr id="993" name="Google Shape;993;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994" name="Google Shape;994;p94"/>
          <p:cNvGraphicFramePr/>
          <p:nvPr/>
        </p:nvGraphicFramePr>
        <p:xfrm>
          <a:off x="1311938" y="2267325"/>
          <a:ext cx="3000000" cy="3000000"/>
        </p:xfrm>
        <a:graphic>
          <a:graphicData uri="http://schemas.openxmlformats.org/drawingml/2006/table">
            <a:tbl>
              <a:tblPr>
                <a:noFill/>
                <a:tableStyleId>{DF68B0A8-356D-4739-86A0-293F613CF9FD}</a:tableStyleId>
              </a:tblPr>
              <a:tblGrid>
                <a:gridCol w="1308925"/>
              </a:tblGrid>
              <a:tr h="396200">
                <a:tc>
                  <a:txBody>
                    <a:bodyPr/>
                    <a:lstStyle/>
                    <a:p>
                      <a:pPr indent="0" lvl="0" marL="0" rtl="0" algn="ctr">
                        <a:lnSpc>
                          <a:spcPct val="115000"/>
                        </a:lnSpc>
                        <a:spcBef>
                          <a:spcPts val="0"/>
                        </a:spcBef>
                        <a:spcAft>
                          <a:spcPts val="1200"/>
                        </a:spcAft>
                        <a:buNone/>
                      </a:pPr>
                      <a:r>
                        <a:rPr lang="en" sz="1800">
                          <a:solidFill>
                            <a:schemeClr val="dk1"/>
                          </a:solidFill>
                        </a:rPr>
                        <a:t>0 ⊕ 0 = 0</a:t>
                      </a:r>
                      <a:endParaRPr sz="1800"/>
                    </a:p>
                  </a:txBody>
                  <a:tcPr marT="91425" marB="91425" marR="91425" marL="91425"/>
                </a:tc>
              </a:tr>
              <a:tr h="396200">
                <a:tc>
                  <a:txBody>
                    <a:bodyPr/>
                    <a:lstStyle/>
                    <a:p>
                      <a:pPr indent="0" lvl="0" marL="0" rtl="0" algn="ctr">
                        <a:lnSpc>
                          <a:spcPct val="115000"/>
                        </a:lnSpc>
                        <a:spcBef>
                          <a:spcPts val="0"/>
                        </a:spcBef>
                        <a:spcAft>
                          <a:spcPts val="1200"/>
                        </a:spcAft>
                        <a:buNone/>
                      </a:pPr>
                      <a:r>
                        <a:rPr lang="en" sz="1800">
                          <a:solidFill>
                            <a:schemeClr val="dk1"/>
                          </a:solidFill>
                        </a:rPr>
                        <a:t>0 ⊕ 1 = 1</a:t>
                      </a:r>
                      <a:endParaRPr sz="1800"/>
                    </a:p>
                  </a:txBody>
                  <a:tcPr marT="91425" marB="91425" marR="91425" marL="91425"/>
                </a:tc>
              </a:tr>
              <a:tr h="396200">
                <a:tc>
                  <a:txBody>
                    <a:bodyPr/>
                    <a:lstStyle/>
                    <a:p>
                      <a:pPr indent="0" lvl="0" marL="0" rtl="0" algn="ctr">
                        <a:lnSpc>
                          <a:spcPct val="115000"/>
                        </a:lnSpc>
                        <a:spcBef>
                          <a:spcPts val="0"/>
                        </a:spcBef>
                        <a:spcAft>
                          <a:spcPts val="1200"/>
                        </a:spcAft>
                        <a:buNone/>
                      </a:pPr>
                      <a:r>
                        <a:rPr lang="en" sz="1800">
                          <a:solidFill>
                            <a:schemeClr val="dk1"/>
                          </a:solidFill>
                        </a:rPr>
                        <a:t>1 ⊕ 0 = 1</a:t>
                      </a:r>
                      <a:endParaRPr sz="1800"/>
                    </a:p>
                  </a:txBody>
                  <a:tcPr marT="91425" marB="91425" marR="91425" marL="91425"/>
                </a:tc>
              </a:tr>
              <a:tr h="396200">
                <a:tc>
                  <a:txBody>
                    <a:bodyPr/>
                    <a:lstStyle/>
                    <a:p>
                      <a:pPr indent="0" lvl="0" marL="0" rtl="0" algn="ctr">
                        <a:lnSpc>
                          <a:spcPct val="115000"/>
                        </a:lnSpc>
                        <a:spcBef>
                          <a:spcPts val="0"/>
                        </a:spcBef>
                        <a:spcAft>
                          <a:spcPts val="1200"/>
                        </a:spcAft>
                        <a:buNone/>
                      </a:pPr>
                      <a:r>
                        <a:rPr lang="en" sz="1800">
                          <a:solidFill>
                            <a:schemeClr val="dk1"/>
                          </a:solidFill>
                        </a:rPr>
                        <a:t>1 ⊕ 1 = 0</a:t>
                      </a:r>
                      <a:endParaRPr sz="1800"/>
                    </a:p>
                  </a:txBody>
                  <a:tcPr marT="91425" marB="91425" marR="91425" marL="91425"/>
                </a:tc>
              </a:tr>
            </a:tbl>
          </a:graphicData>
        </a:graphic>
      </p:graphicFrame>
      <p:sp>
        <p:nvSpPr>
          <p:cNvPr id="995" name="Google Shape;995;p94"/>
          <p:cNvSpPr txBox="1"/>
          <p:nvPr/>
        </p:nvSpPr>
        <p:spPr>
          <a:xfrm>
            <a:off x="331850" y="1413375"/>
            <a:ext cx="3269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000000" cy="3000000"/>
        </p:xfrm>
        <a:graphic>
          <a:graphicData uri="http://schemas.openxmlformats.org/drawingml/2006/table">
            <a:tbl>
              <a:tblPr>
                <a:noFill/>
                <a:tableStyleId>{DF68B0A8-356D-4739-86A0-293F613CF9FD}</a:tableStyleId>
              </a:tblPr>
              <a:tblGrid>
                <a:gridCol w="3773925"/>
              </a:tblGrid>
              <a:tr h="457175">
                <a:tc>
                  <a:txBody>
                    <a:bodyPr/>
                    <a:lstStyle/>
                    <a:p>
                      <a:pPr indent="0" lvl="0" marL="1085850" rtl="0" algn="l">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T="91425" marB="91425" marR="91425" marL="91425"/>
                </a:tc>
              </a:tr>
              <a:tr h="457175">
                <a:tc>
                  <a:txBody>
                    <a:bodyPr/>
                    <a:lstStyle/>
                    <a:p>
                      <a:pPr indent="0" lvl="0" marL="1085850" rtl="0" algn="l">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T="91425" marB="91425" marR="91425" marL="91425"/>
                </a:tc>
              </a:tr>
              <a:tr h="457175">
                <a:tc>
                  <a:txBody>
                    <a:bodyPr/>
                    <a:lstStyle/>
                    <a:p>
                      <a:pPr indent="0" lvl="0" marL="0" rtl="0" algn="ctr">
                        <a:lnSpc>
                          <a:spcPct val="115000"/>
                        </a:lnSpc>
                        <a:spcBef>
                          <a:spcPts val="0"/>
                        </a:spcBef>
                        <a:spcAft>
                          <a:spcPts val="1200"/>
                        </a:spcAft>
                        <a:buNone/>
                      </a:pPr>
                      <a:r>
                        <a:rPr lang="en" sz="1800">
                          <a:solidFill>
                            <a:schemeClr val="dk1"/>
                          </a:solidFill>
                        </a:rPr>
                        <a:t>x ⊕ y = y ⊕ x</a:t>
                      </a:r>
                      <a:endParaRPr sz="1800"/>
                    </a:p>
                  </a:txBody>
                  <a:tcPr marT="91425" marB="91425" marR="91425" marL="91425"/>
                </a:tc>
              </a:tr>
              <a:tr h="457175">
                <a:tc>
                  <a:txBody>
                    <a:bodyPr/>
                    <a:lstStyle/>
                    <a:p>
                      <a:pPr indent="0" lvl="0" marL="0" rtl="0" algn="ctr">
                        <a:lnSpc>
                          <a:spcPct val="115000"/>
                        </a:lnSpc>
                        <a:spcBef>
                          <a:spcPts val="0"/>
                        </a:spcBef>
                        <a:spcAft>
                          <a:spcPts val="1200"/>
                        </a:spcAft>
                        <a:buNone/>
                      </a:pPr>
                      <a:r>
                        <a:rPr lang="en" sz="1800">
                          <a:solidFill>
                            <a:schemeClr val="dk1"/>
                          </a:solidFill>
                        </a:rPr>
                        <a:t>(x ⊕ y) ⊕ z = x ⊕ (y ⊕ z)</a:t>
                      </a:r>
                      <a:endParaRPr sz="1800"/>
                    </a:p>
                  </a:txBody>
                  <a:tcPr marT="91425" marB="91425" marR="91425" marL="91425"/>
                </a:tc>
              </a:tr>
              <a:tr h="457175">
                <a:tc>
                  <a:txBody>
                    <a:bodyPr/>
                    <a:lstStyle/>
                    <a:p>
                      <a:pPr indent="0" lvl="0" marL="514350" rtl="0" algn="l">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Review: XOR Algebra</a:t>
            </a:r>
            <a:endParaRPr/>
          </a:p>
        </p:txBody>
      </p:sp>
      <p:sp>
        <p:nvSpPr>
          <p:cNvPr id="1003" name="Google Shape;1003;p95"/>
          <p:cNvSpPr txBox="1"/>
          <p:nvPr>
            <p:ph idx="1" type="body"/>
          </p:nvPr>
        </p:nvSpPr>
        <p:spPr>
          <a:xfrm>
            <a:off x="198500" y="1246825"/>
            <a:ext cx="8520600" cy="105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Algebra works on XOR too</a:t>
            </a:r>
            <a:endParaRPr/>
          </a:p>
          <a:p>
            <a:pPr indent="0" lvl="0" marL="0" rtl="0" algn="l">
              <a:spcBef>
                <a:spcPts val="1200"/>
              </a:spcBef>
              <a:spcAft>
                <a:spcPts val="1200"/>
              </a:spcAft>
              <a:buNone/>
            </a:pPr>
            <a:r>
              <a:t/>
            </a:r>
            <a:endParaRPr/>
          </a:p>
        </p:txBody>
      </p:sp>
      <p:sp>
        <p:nvSpPr>
          <p:cNvPr id="1004" name="Google Shape;1004;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05" name="Google Shape;1005;p95"/>
          <p:cNvGraphicFramePr/>
          <p:nvPr/>
        </p:nvGraphicFramePr>
        <p:xfrm>
          <a:off x="739025" y="1827450"/>
          <a:ext cx="3000000" cy="3000000"/>
        </p:xfrm>
        <a:graphic>
          <a:graphicData uri="http://schemas.openxmlformats.org/drawingml/2006/table">
            <a:tbl>
              <a:tblPr>
                <a:noFill/>
                <a:tableStyleId>{DF68B0A8-356D-4739-86A0-293F613CF9FD}</a:tableStyleId>
              </a:tblPr>
              <a:tblGrid>
                <a:gridCol w="2104900"/>
                <a:gridCol w="2552200"/>
              </a:tblGrid>
              <a:tr h="381000">
                <a:tc>
                  <a:txBody>
                    <a:bodyPr/>
                    <a:lstStyle/>
                    <a:p>
                      <a:pPr indent="0" lvl="0" marL="400050" rtl="0" algn="l">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T="91425" marB="91425" marR="91425" marL="91425"/>
                </a:tc>
                <a:tc>
                  <a:txBody>
                    <a:bodyPr/>
                    <a:lstStyle/>
                    <a:p>
                      <a:pPr indent="0" lvl="0" marL="0" rtl="0" algn="l">
                        <a:lnSpc>
                          <a:spcPct val="115000"/>
                        </a:lnSpc>
                        <a:spcBef>
                          <a:spcPts val="0"/>
                        </a:spcBef>
                        <a:spcAft>
                          <a:spcPts val="1200"/>
                        </a:spcAft>
                        <a:buNone/>
                      </a:pPr>
                      <a:r>
                        <a:rPr lang="en" sz="1800">
                          <a:solidFill>
                            <a:schemeClr val="dk1"/>
                          </a:solidFill>
                        </a:rPr>
                        <a:t>Goal: Solve for y</a:t>
                      </a:r>
                      <a:endParaRPr/>
                    </a:p>
                  </a:txBody>
                  <a:tcPr marT="91425" marB="91425" marR="91425" marL="91425"/>
                </a:tc>
              </a:tr>
              <a:tr h="381000">
                <a:tc>
                  <a:txBody>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T="91425" marB="91425" marR="91425" marL="91425"/>
                </a:tc>
              </a:tr>
              <a:tr h="381000">
                <a:tc>
                  <a:txBody>
                    <a:bodyPr/>
                    <a:lstStyle/>
                    <a:p>
                      <a:pPr indent="0" lvl="0" marL="857250" rtl="0" algn="l">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Enabling Mitigations: Internet of Things</a:t>
            </a:r>
            <a:endParaRPr/>
          </a:p>
        </p:txBody>
      </p:sp>
      <p:sp>
        <p:nvSpPr>
          <p:cNvPr id="124" name="Google Shape;124;p24"/>
          <p:cNvSpPr txBox="1"/>
          <p:nvPr>
            <p:ph idx="1" type="body"/>
          </p:nvPr>
        </p:nvSpPr>
        <p:spPr>
          <a:xfrm>
            <a:off x="512100" y="4520775"/>
            <a:ext cx="8119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t>Takeaway</a:t>
            </a:r>
            <a:r>
              <a:rPr lang="en"/>
              <a:t>: Many (most?) IoT devices don’t enable basic mitigations</a:t>
            </a:r>
            <a:endParaRPr/>
          </a:p>
        </p:txBody>
      </p:sp>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6" name="Google Shape;126;p24"/>
          <p:cNvGraphicFramePr/>
          <p:nvPr/>
        </p:nvGraphicFramePr>
        <p:xfrm>
          <a:off x="288475" y="1431735"/>
          <a:ext cx="3000000" cy="3000000"/>
        </p:xfrm>
        <a:graphic>
          <a:graphicData uri="http://schemas.openxmlformats.org/drawingml/2006/table">
            <a:tbl>
              <a:tblPr>
                <a:noFill/>
                <a:tableStyleId>{DF68B0A8-356D-4739-86A0-293F613CF9FD}</a:tableStyleId>
              </a:tblPr>
              <a:tblGrid>
                <a:gridCol w="4283525"/>
                <a:gridCol w="4283525"/>
              </a:tblGrid>
              <a:tr h="341650">
                <a:tc>
                  <a:txBody>
                    <a:bodyPr/>
                    <a:lstStyle/>
                    <a:p>
                      <a:pPr indent="0" lvl="0" marL="1085850" rtl="0" algn="l">
                        <a:spcBef>
                          <a:spcPts val="0"/>
                        </a:spcBef>
                        <a:spcAft>
                          <a:spcPts val="0"/>
                        </a:spcAft>
                        <a:buNone/>
                      </a:pPr>
                      <a:r>
                        <a:rPr lang="en" sz="1600">
                          <a:solidFill>
                            <a:srgbClr val="595959"/>
                          </a:solidFill>
                        </a:rPr>
                        <a:t>Qualys Security Blog</a:t>
                      </a:r>
                      <a:endParaRPr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lang="en" u="sng">
                          <a:solidFill>
                            <a:srgbClr val="0097A7"/>
                          </a:solidFill>
                          <a:hlinkClick r:id="rId3">
                            <a:extLst>
                              <a:ext uri="{A12FA001-AC4F-418D-AE19-62706E023703}">
                                <ahyp:hlinkClr val="tx"/>
                              </a:ext>
                            </a:extLst>
                          </a:hlinkClick>
                        </a:rPr>
                        <a:t>Link</a:t>
                      </a:r>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341650">
                <a:tc gridSpan="2">
                  <a:txBody>
                    <a:bodyPr/>
                    <a:lstStyle/>
                    <a:p>
                      <a:pPr indent="0" lvl="0" marL="0" rtl="0" algn="l">
                        <a:spcBef>
                          <a:spcPts val="0"/>
                        </a:spcBef>
                        <a:spcAft>
                          <a:spcPts val="0"/>
                        </a:spcAft>
                        <a:buNone/>
                      </a:pPr>
                      <a:r>
                        <a:rPr b="1" lang="en" sz="1600">
                          <a:solidFill>
                            <a:srgbClr val="595959"/>
                          </a:solidFill>
                        </a:rPr>
                        <a:t>CVE-2021-3156: Heap-Based Buffer Overflow in Sudo (Baron Samedit)</a:t>
                      </a:r>
                      <a:endParaRPr b="1" sz="1600">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hMerge="1"/>
              </a:tr>
              <a:tr h="317250">
                <a:tc>
                  <a:txBody>
                    <a:bodyPr/>
                    <a:lstStyle/>
                    <a:p>
                      <a:pPr indent="0" lvl="0" marL="0" rtl="0" algn="l">
                        <a:spcBef>
                          <a:spcPts val="0"/>
                        </a:spcBef>
                        <a:spcAft>
                          <a:spcPts val="0"/>
                        </a:spcAft>
                        <a:buNone/>
                      </a:pPr>
                      <a:r>
                        <a:rPr i="1" lang="en">
                          <a:solidFill>
                            <a:srgbClr val="595959"/>
                          </a:solidFill>
                        </a:rPr>
                        <a:t>Animesh Jain</a:t>
                      </a:r>
                      <a:endParaRPr i="1">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c>
                  <a:txBody>
                    <a:bodyPr/>
                    <a:lstStyle/>
                    <a:p>
                      <a:pPr indent="0" lvl="0" marL="0" rtl="0" algn="r">
                        <a:spcBef>
                          <a:spcPts val="0"/>
                        </a:spcBef>
                        <a:spcAft>
                          <a:spcPts val="0"/>
                        </a:spcAft>
                        <a:buNone/>
                      </a:pPr>
                      <a:r>
                        <a:rPr i="1" lang="en">
                          <a:solidFill>
                            <a:srgbClr val="595959"/>
                          </a:solidFill>
                        </a:rPr>
                        <a:t>January 26, 2021</a:t>
                      </a:r>
                      <a:endParaRPr i="1">
                        <a:solidFill>
                          <a:srgbClr val="595959"/>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AF0"/>
                    </a:solidFill>
                  </a:tcPr>
                </a:tc>
              </a:tr>
              <a:tr h="937325">
                <a:tc gridSpan="2">
                  <a:txBody>
                    <a:bodyPr/>
                    <a:lstStyle/>
                    <a:p>
                      <a:pPr indent="0" lvl="0" marL="0" rtl="0" algn="l">
                        <a:spcBef>
                          <a:spcPts val="0"/>
                        </a:spcBef>
                        <a:spcAft>
                          <a:spcPts val="0"/>
                        </a:spcAft>
                        <a:buNone/>
                      </a:pPr>
                      <a:r>
                        <a:rPr lang="en">
                          <a:solidFill>
                            <a:srgbClr val="595959"/>
                          </a:solidFill>
                        </a:rPr>
                        <a:t>The Qualys Research Team has discovered a heap overflow vulnerability in sudo, a near-ubiquitous utility available on major Unix-like operating systems. Any unprivileged user can gain root privileges on a vulnerable host using a default sudo configuration by exploiting this vulnerability.</a:t>
                      </a:r>
                      <a:endParaRPr>
                        <a:solidFill>
                          <a:srgbClr val="595959"/>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AF0"/>
                    </a:solidFill>
                  </a:tcPr>
                </a:tc>
                <a:tc hMerge="1"/>
              </a:tr>
            </a:tbl>
          </a:graphicData>
        </a:graphic>
      </p:graphicFrame>
      <p:pic>
        <p:nvPicPr>
          <p:cNvPr id="127" name="Google Shape;127;p24" title="Qualys Security Blog"/>
          <p:cNvPicPr preferRelativeResize="0"/>
          <p:nvPr/>
        </p:nvPicPr>
        <p:blipFill>
          <a:blip r:embed="rId4">
            <a:alphaModFix/>
          </a:blip>
          <a:stretch>
            <a:fillRect/>
          </a:stretch>
        </p:blipFill>
        <p:spPr>
          <a:xfrm>
            <a:off x="343200" y="1460775"/>
            <a:ext cx="1079676" cy="393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Pads: Key Generation</a:t>
            </a:r>
            <a:endParaRPr/>
          </a:p>
        </p:txBody>
      </p:sp>
      <p:sp>
        <p:nvSpPr>
          <p:cNvPr id="1012" name="Google Shape;1012;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3" name="Google Shape;1013;p96"/>
          <p:cNvSpPr txBox="1"/>
          <p:nvPr/>
        </p:nvSpPr>
        <p:spPr>
          <a:xfrm>
            <a:off x="179425" y="1265350"/>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15" name="Google Shape;1015;p96"/>
          <p:cNvSpPr txBox="1"/>
          <p:nvPr/>
        </p:nvSpPr>
        <p:spPr>
          <a:xfrm>
            <a:off x="386000" y="178362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K</a:t>
            </a:r>
            <a:endParaRPr/>
          </a:p>
        </p:txBody>
      </p:sp>
      <p:sp>
        <p:nvSpPr>
          <p:cNvPr id="1016" name="Google Shape;1016;p96"/>
          <p:cNvSpPr txBox="1"/>
          <p:nvPr/>
        </p:nvSpPr>
        <p:spPr>
          <a:xfrm>
            <a:off x="574025" y="3255300"/>
            <a:ext cx="4393200" cy="4617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key </a:t>
            </a:r>
            <a:r>
              <a:rPr i="1" lang="en" sz="1800"/>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Pads: Encryption</a:t>
            </a:r>
            <a:endParaRPr/>
          </a:p>
        </p:txBody>
      </p:sp>
      <p:sp>
        <p:nvSpPr>
          <p:cNvPr id="1024" name="Google Shape;1024;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5" name="Google Shape;1025;p97"/>
          <p:cNvSpPr txBox="1"/>
          <p:nvPr/>
        </p:nvSpPr>
        <p:spPr>
          <a:xfrm>
            <a:off x="179425" y="1265350"/>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27" name="Google Shape;1027;p97"/>
          <p:cNvSpPr txBox="1"/>
          <p:nvPr/>
        </p:nvSpPr>
        <p:spPr>
          <a:xfrm>
            <a:off x="386000" y="178362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K</a:t>
            </a:r>
            <a:endParaRPr/>
          </a:p>
        </p:txBody>
      </p:sp>
      <p:graphicFrame>
        <p:nvGraphicFramePr>
          <p:cNvPr id="1028" name="Google Shape;1028;p97"/>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29" name="Google Shape;1029;p97"/>
          <p:cNvSpPr txBox="1"/>
          <p:nvPr/>
        </p:nvSpPr>
        <p:spPr>
          <a:xfrm>
            <a:off x="386000" y="25036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M</a:t>
            </a:r>
            <a:endParaRPr/>
          </a:p>
        </p:txBody>
      </p:sp>
      <p:sp>
        <p:nvSpPr>
          <p:cNvPr id="1030" name="Google Shape;1030;p97"/>
          <p:cNvSpPr txBox="1"/>
          <p:nvPr/>
        </p:nvSpPr>
        <p:spPr>
          <a:xfrm>
            <a:off x="702200" y="3227850"/>
            <a:ext cx="33957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plaintext </a:t>
            </a:r>
            <a:r>
              <a:rPr i="1" lang="en" sz="1800"/>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Idea: Use XOR to scramble up </a:t>
            </a:r>
            <a:r>
              <a:rPr i="1" lang="en" sz="1800"/>
              <a:t>M</a:t>
            </a:r>
            <a:r>
              <a:rPr lang="en" sz="1800"/>
              <a:t> with the bits of </a:t>
            </a:r>
            <a:r>
              <a:rPr i="1" lang="en" sz="1800"/>
              <a:t>K</a:t>
            </a:r>
            <a:r>
              <a:rPr lang="en" sz="1800"/>
              <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Pads: Encryption</a:t>
            </a:r>
            <a:endParaRPr/>
          </a:p>
        </p:txBody>
      </p:sp>
      <p:sp>
        <p:nvSpPr>
          <p:cNvPr id="1037" name="Google Shape;1037;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38" name="Google Shape;1038;p98"/>
          <p:cNvSpPr/>
          <p:nvPr/>
        </p:nvSpPr>
        <p:spPr>
          <a:xfrm>
            <a:off x="179425" y="1265350"/>
            <a:ext cx="8718900" cy="183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8"/>
          <p:cNvSpPr txBox="1"/>
          <p:nvPr/>
        </p:nvSpPr>
        <p:spPr>
          <a:xfrm>
            <a:off x="179425" y="1265350"/>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41" name="Google Shape;1041;p98"/>
          <p:cNvSpPr txBox="1"/>
          <p:nvPr/>
        </p:nvSpPr>
        <p:spPr>
          <a:xfrm>
            <a:off x="386000" y="178362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K</a:t>
            </a:r>
            <a:endParaRPr/>
          </a:p>
        </p:txBody>
      </p:sp>
      <p:graphicFrame>
        <p:nvGraphicFramePr>
          <p:cNvPr id="1042" name="Google Shape;1042;p98"/>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43" name="Google Shape;1043;p98"/>
          <p:cNvSpPr txBox="1"/>
          <p:nvPr/>
        </p:nvSpPr>
        <p:spPr>
          <a:xfrm>
            <a:off x="386000" y="25036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M</a:t>
            </a:r>
            <a:endParaRPr/>
          </a:p>
        </p:txBody>
      </p:sp>
      <p:graphicFrame>
        <p:nvGraphicFramePr>
          <p:cNvPr id="1044" name="Google Shape;1044;p98"/>
          <p:cNvGraphicFramePr/>
          <p:nvPr/>
        </p:nvGraphicFramePr>
        <p:xfrm>
          <a:off x="952600" y="322557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45" name="Google Shape;1045;p98"/>
          <p:cNvSpPr txBox="1"/>
          <p:nvPr/>
        </p:nvSpPr>
        <p:spPr>
          <a:xfrm>
            <a:off x="386000" y="322357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C</a:t>
            </a:r>
            <a:endParaRPr/>
          </a:p>
        </p:txBody>
      </p:sp>
      <p:sp>
        <p:nvSpPr>
          <p:cNvPr id="1046" name="Google Shape;1046;p98"/>
          <p:cNvSpPr txBox="1"/>
          <p:nvPr/>
        </p:nvSpPr>
        <p:spPr>
          <a:xfrm>
            <a:off x="386000" y="3853825"/>
            <a:ext cx="39297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Encryption algorithm: XOR each bit of </a:t>
            </a:r>
            <a:r>
              <a:rPr i="1" lang="en" sz="1800"/>
              <a:t>K</a:t>
            </a:r>
            <a:r>
              <a:rPr lang="en" sz="1800"/>
              <a:t> with the matching bit in </a:t>
            </a:r>
            <a:r>
              <a:rPr i="1" lang="en" sz="1800"/>
              <a:t>M</a:t>
            </a:r>
            <a:r>
              <a:rPr lang="en" sz="1800"/>
              <a:t>.</a:t>
            </a:r>
            <a:endParaRPr sz="1800"/>
          </a:p>
        </p:txBody>
      </p:sp>
      <p:graphicFrame>
        <p:nvGraphicFramePr>
          <p:cNvPr id="1047" name="Google Shape;1047;p98"/>
          <p:cNvGraphicFramePr/>
          <p:nvPr/>
        </p:nvGraphicFramePr>
        <p:xfrm>
          <a:off x="952600" y="20904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048" name="Google Shape;1048;p98"/>
          <p:cNvGraphicFramePr/>
          <p:nvPr/>
        </p:nvGraphicFramePr>
        <p:xfrm>
          <a:off x="952600" y="283107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49" name="Google Shape;1049;p98"/>
          <p:cNvSpPr txBox="1"/>
          <p:nvPr/>
        </p:nvSpPr>
        <p:spPr>
          <a:xfrm>
            <a:off x="4568125" y="3853825"/>
            <a:ext cx="3651900" cy="10158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ciphertext </a:t>
            </a:r>
            <a:r>
              <a:rPr i="1" lang="en" sz="1800"/>
              <a:t>C</a:t>
            </a:r>
            <a:r>
              <a:rPr lang="en" sz="1800"/>
              <a:t> is the encrypted bitstring that Alice sends to Bob over the insecure channel.</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Pads: Decryption</a:t>
            </a:r>
            <a:endParaRPr/>
          </a:p>
        </p:txBody>
      </p:sp>
      <p:sp>
        <p:nvSpPr>
          <p:cNvPr id="1056" name="Google Shape;1056;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57" name="Google Shape;1057;p99"/>
          <p:cNvSpPr txBox="1"/>
          <p:nvPr/>
        </p:nvSpPr>
        <p:spPr>
          <a:xfrm>
            <a:off x="179425" y="1265350"/>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59" name="Google Shape;1059;p99"/>
          <p:cNvSpPr txBox="1"/>
          <p:nvPr/>
        </p:nvSpPr>
        <p:spPr>
          <a:xfrm>
            <a:off x="386000" y="178362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K</a:t>
            </a:r>
            <a:endParaRPr/>
          </a:p>
        </p:txBody>
      </p:sp>
      <p:graphicFrame>
        <p:nvGraphicFramePr>
          <p:cNvPr id="1060" name="Google Shape;1060;p99"/>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61" name="Google Shape;1061;p99"/>
          <p:cNvSpPr txBox="1"/>
          <p:nvPr/>
        </p:nvSpPr>
        <p:spPr>
          <a:xfrm>
            <a:off x="386000" y="25036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C</a:t>
            </a:r>
            <a:endParaRPr/>
          </a:p>
        </p:txBody>
      </p:sp>
      <p:sp>
        <p:nvSpPr>
          <p:cNvPr id="1062" name="Google Shape;1062;p99"/>
          <p:cNvSpPr txBox="1"/>
          <p:nvPr/>
        </p:nvSpPr>
        <p:spPr>
          <a:xfrm>
            <a:off x="386000" y="4078150"/>
            <a:ext cx="46026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Bob receives the ciphertext </a:t>
            </a:r>
            <a:r>
              <a:rPr i="1" lang="en" sz="1800"/>
              <a:t>C</a:t>
            </a:r>
            <a:r>
              <a:rPr lang="en" sz="1800"/>
              <a:t>. Bob knows the key </a:t>
            </a:r>
            <a:r>
              <a:rPr i="1" lang="en" sz="1800"/>
              <a:t>K</a:t>
            </a:r>
            <a:r>
              <a:rPr lang="en" sz="1800"/>
              <a:t>. How does Bob recover </a:t>
            </a:r>
            <a:r>
              <a:rPr i="1" lang="en" sz="1800"/>
              <a:t>M</a:t>
            </a:r>
            <a:r>
              <a:rPr lang="en" sz="1800"/>
              <a:t>?</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Pads: Decryption</a:t>
            </a:r>
            <a:endParaRPr/>
          </a:p>
        </p:txBody>
      </p:sp>
      <p:sp>
        <p:nvSpPr>
          <p:cNvPr id="1069" name="Google Shape;1069;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70" name="Google Shape;1070;p100"/>
          <p:cNvSpPr txBox="1"/>
          <p:nvPr/>
        </p:nvSpPr>
        <p:spPr>
          <a:xfrm>
            <a:off x="179425" y="1265350"/>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72" name="Google Shape;1072;p100"/>
          <p:cNvSpPr txBox="1"/>
          <p:nvPr/>
        </p:nvSpPr>
        <p:spPr>
          <a:xfrm>
            <a:off x="386000" y="178362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K</a:t>
            </a:r>
            <a:endParaRPr/>
          </a:p>
        </p:txBody>
      </p:sp>
      <p:graphicFrame>
        <p:nvGraphicFramePr>
          <p:cNvPr id="1073" name="Google Shape;1073;p100"/>
          <p:cNvGraphicFramePr/>
          <p:nvPr/>
        </p:nvGraphicFramePr>
        <p:xfrm>
          <a:off x="952600" y="2505600"/>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74" name="Google Shape;1074;p100"/>
          <p:cNvSpPr txBox="1"/>
          <p:nvPr/>
        </p:nvSpPr>
        <p:spPr>
          <a:xfrm>
            <a:off x="386000" y="25036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C</a:t>
            </a:r>
            <a:endParaRPr/>
          </a:p>
        </p:txBody>
      </p:sp>
      <p:graphicFrame>
        <p:nvGraphicFramePr>
          <p:cNvPr id="1075" name="Google Shape;1075;p100"/>
          <p:cNvGraphicFramePr/>
          <p:nvPr/>
        </p:nvGraphicFramePr>
        <p:xfrm>
          <a:off x="952600" y="322557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1</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ourier New"/>
                          <a:ea typeface="Courier New"/>
                          <a:cs typeface="Courier New"/>
                          <a:sym typeface="Courier New"/>
                        </a:rPr>
                        <a:t>0</a:t>
                      </a:r>
                      <a:endParaRPr b="1">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76" name="Google Shape;1076;p100"/>
          <p:cNvSpPr txBox="1"/>
          <p:nvPr/>
        </p:nvSpPr>
        <p:spPr>
          <a:xfrm>
            <a:off x="386000" y="3223575"/>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M</a:t>
            </a:r>
            <a:endParaRPr/>
          </a:p>
        </p:txBody>
      </p:sp>
      <p:graphicFrame>
        <p:nvGraphicFramePr>
          <p:cNvPr id="1077" name="Google Shape;1077;p100"/>
          <p:cNvGraphicFramePr/>
          <p:nvPr/>
        </p:nvGraphicFramePr>
        <p:xfrm>
          <a:off x="952600" y="209042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078" name="Google Shape;1078;p100"/>
          <p:cNvGraphicFramePr/>
          <p:nvPr/>
        </p:nvGraphicFramePr>
        <p:xfrm>
          <a:off x="952600" y="2831075"/>
          <a:ext cx="3000000" cy="3000000"/>
        </p:xfrm>
        <a:graphic>
          <a:graphicData uri="http://schemas.openxmlformats.org/drawingml/2006/table">
            <a:tbl>
              <a:tblPr>
                <a:noFill/>
                <a:tableStyleId>{DF68B0A8-356D-4739-86A0-293F613CF9FD}</a:tableStyleId>
              </a:tblPr>
              <a:tblGrid>
                <a:gridCol w="650450"/>
                <a:gridCol w="650450"/>
                <a:gridCol w="650450"/>
                <a:gridCol w="650450"/>
                <a:gridCol w="650450"/>
                <a:gridCol w="650450"/>
                <a:gridCol w="650450"/>
                <a:gridCol w="650450"/>
                <a:gridCol w="650450"/>
                <a:gridCol w="650450"/>
                <a:gridCol w="650450"/>
                <a:gridCol w="650450"/>
              </a:tblGrid>
              <a:tr h="396200">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79" name="Google Shape;1079;p100"/>
          <p:cNvSpPr txBox="1"/>
          <p:nvPr/>
        </p:nvSpPr>
        <p:spPr>
          <a:xfrm>
            <a:off x="386000" y="4082425"/>
            <a:ext cx="39297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Decryption algorithm: XOR each bit of </a:t>
            </a:r>
            <a:r>
              <a:rPr i="1" lang="en" sz="1800"/>
              <a:t>K</a:t>
            </a:r>
            <a:r>
              <a:rPr lang="en" sz="1800"/>
              <a:t> with the matching bit in </a:t>
            </a:r>
            <a:r>
              <a:rPr i="1" lang="en" sz="1800"/>
              <a:t>C</a:t>
            </a:r>
            <a:r>
              <a:rPr lang="en" sz="1800"/>
              <a:t>.</a:t>
            </a:r>
            <a:endParaRPr sz="1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a:t>
            </a:r>
            <a:endParaRPr/>
          </a:p>
        </p:txBody>
      </p:sp>
      <p:sp>
        <p:nvSpPr>
          <p:cNvPr id="1085" name="Google Shape;1085;p10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KeyGen()</a:t>
            </a:r>
            <a:endParaRPr/>
          </a:p>
          <a:p>
            <a:pPr indent="-317500" lvl="1" marL="914400" rtl="0" algn="l">
              <a:spcBef>
                <a:spcPts val="0"/>
              </a:spcBef>
              <a:spcAft>
                <a:spcPts val="0"/>
              </a:spcAft>
              <a:buSzPts val="1400"/>
              <a:buChar char="○"/>
            </a:pPr>
            <a:r>
              <a:rPr lang="en"/>
              <a:t>Randomly generate an </a:t>
            </a:r>
            <a:r>
              <a:rPr i="1" lang="en"/>
              <a:t>n</a:t>
            </a:r>
            <a:r>
              <a:rPr lang="en"/>
              <a:t>-bit key, where </a:t>
            </a:r>
            <a:r>
              <a:rPr i="1" lang="en"/>
              <a:t>n</a:t>
            </a:r>
            <a:r>
              <a:rPr lang="en"/>
              <a:t> is the length of your message</a:t>
            </a:r>
            <a:endParaRPr/>
          </a:p>
          <a:p>
            <a:pPr indent="-317500" lvl="2" marL="1371600" rtl="0" algn="l">
              <a:spcBef>
                <a:spcPts val="0"/>
              </a:spcBef>
              <a:spcAft>
                <a:spcPts val="0"/>
              </a:spcAft>
              <a:buSzPts val="1400"/>
              <a:buChar char="■"/>
            </a:pPr>
            <a:r>
              <a:rPr lang="en"/>
              <a:t>Recall: For today, we assume that Alice and Bob can securely share this key</a:t>
            </a:r>
            <a:endParaRPr/>
          </a:p>
          <a:p>
            <a:pPr indent="-317500" lvl="2" marL="1371600" rtl="0" algn="l">
              <a:spcBef>
                <a:spcPts val="0"/>
              </a:spcBef>
              <a:spcAft>
                <a:spcPts val="0"/>
              </a:spcAft>
              <a:buSzPts val="1400"/>
              <a:buChar char="■"/>
            </a:pPr>
            <a:r>
              <a:rPr lang="en"/>
              <a:t>For one-time pads, we generate a </a:t>
            </a:r>
            <a:r>
              <a:rPr i="1" lang="en"/>
              <a:t>new</a:t>
            </a:r>
            <a:r>
              <a:rPr lang="en"/>
              <a:t> key for every message</a:t>
            </a:r>
            <a:endParaRPr/>
          </a:p>
          <a:p>
            <a:pPr indent="-342900" lvl="0" marL="457200" rtl="0" algn="l">
              <a:spcBef>
                <a:spcPts val="0"/>
              </a:spcBef>
              <a:spcAft>
                <a:spcPts val="0"/>
              </a:spcAft>
              <a:buSzPts val="1800"/>
              <a:buChar char="●"/>
            </a:pPr>
            <a:r>
              <a:rPr lang="en"/>
              <a:t>Enc(</a:t>
            </a:r>
            <a:r>
              <a:rPr i="1" lang="en"/>
              <a:t>K</a:t>
            </a:r>
            <a:r>
              <a:rPr lang="en"/>
              <a:t>, </a:t>
            </a:r>
            <a:r>
              <a:rPr i="1" lang="en"/>
              <a:t>M</a:t>
            </a:r>
            <a:r>
              <a:rPr lang="en"/>
              <a:t>) = </a:t>
            </a:r>
            <a:r>
              <a:rPr i="1" lang="en"/>
              <a:t>K</a:t>
            </a:r>
            <a:r>
              <a:rPr lang="en"/>
              <a:t> ⊕ </a:t>
            </a:r>
            <a:r>
              <a:rPr i="1" lang="en"/>
              <a:t>M</a:t>
            </a:r>
            <a:endParaRPr i="1"/>
          </a:p>
          <a:p>
            <a:pPr indent="-317500" lvl="1" marL="914400" rtl="0" algn="l">
              <a:spcBef>
                <a:spcPts val="0"/>
              </a:spcBef>
              <a:spcAft>
                <a:spcPts val="0"/>
              </a:spcAft>
              <a:buSzPts val="1400"/>
              <a:buChar char="○"/>
            </a:pPr>
            <a:r>
              <a:rPr lang="en"/>
              <a:t>Bitwise XOR </a:t>
            </a:r>
            <a:r>
              <a:rPr i="1" lang="en"/>
              <a:t>M</a:t>
            </a:r>
            <a:r>
              <a:rPr lang="en"/>
              <a:t> and </a:t>
            </a:r>
            <a:r>
              <a:rPr i="1" lang="en"/>
              <a:t>K</a:t>
            </a:r>
            <a:r>
              <a:rPr lang="en"/>
              <a:t> to produce </a:t>
            </a:r>
            <a:r>
              <a:rPr i="1" lang="en"/>
              <a:t>C</a:t>
            </a:r>
            <a:endParaRPr/>
          </a:p>
          <a:p>
            <a:pPr indent="-317500" lvl="2" marL="1371600" rtl="0" algn="l">
              <a:spcBef>
                <a:spcPts val="0"/>
              </a:spcBef>
              <a:spcAft>
                <a:spcPts val="0"/>
              </a:spcAft>
              <a:buSzPts val="1400"/>
              <a:buChar char="■"/>
            </a:pPr>
            <a:r>
              <a:rPr lang="en"/>
              <a:t>In other words: XOR the </a:t>
            </a:r>
            <a:r>
              <a:rPr i="1" lang="en"/>
              <a:t>i</a:t>
            </a:r>
            <a:r>
              <a:rPr lang="en"/>
              <a:t>th bit of the plaintext with the </a:t>
            </a:r>
            <a:r>
              <a:rPr i="1" lang="en"/>
              <a:t>i</a:t>
            </a:r>
            <a:r>
              <a:rPr lang="en"/>
              <a:t>th bit of the key.</a:t>
            </a:r>
            <a:endParaRPr/>
          </a:p>
          <a:p>
            <a:pPr indent="-317500" lvl="2" marL="1371600" rtl="0" algn="l">
              <a:spcBef>
                <a:spcPts val="0"/>
              </a:spcBef>
              <a:spcAft>
                <a:spcPts val="0"/>
              </a:spcAft>
              <a:buSzPts val="1400"/>
              <a:buChar char="■"/>
            </a:pPr>
            <a:r>
              <a:rPr i="1" lang="en"/>
              <a:t>C</a:t>
            </a:r>
            <a:r>
              <a:rPr i="1" lang="en" sz="1100"/>
              <a:t>i</a:t>
            </a:r>
            <a:r>
              <a:rPr lang="en"/>
              <a:t> = </a:t>
            </a:r>
            <a:r>
              <a:rPr i="1" lang="en"/>
              <a:t>K</a:t>
            </a:r>
            <a:r>
              <a:rPr i="1" lang="en" sz="1100"/>
              <a:t>i</a:t>
            </a:r>
            <a:r>
              <a:rPr lang="en"/>
              <a:t> ⊕ </a:t>
            </a:r>
            <a:r>
              <a:rPr i="1" lang="en"/>
              <a:t>M</a:t>
            </a:r>
            <a:r>
              <a:rPr i="1" lang="en" sz="1100"/>
              <a:t>i</a:t>
            </a:r>
            <a:endParaRPr i="1"/>
          </a:p>
          <a:p>
            <a:pPr indent="-317500" lvl="1" marL="914400" rtl="0" algn="l">
              <a:spcBef>
                <a:spcPts val="0"/>
              </a:spcBef>
              <a:spcAft>
                <a:spcPts val="0"/>
              </a:spcAft>
              <a:buSzPts val="1400"/>
              <a:buChar char="○"/>
            </a:pPr>
            <a:r>
              <a:rPr lang="en"/>
              <a:t>Alice and Bob use a different key for each encryption (this is the “one-time” in one-time pad).</a:t>
            </a:r>
            <a:endParaRPr/>
          </a:p>
          <a:p>
            <a:pPr indent="-342900" lvl="0" marL="457200" rtl="0" algn="l">
              <a:spcBef>
                <a:spcPts val="0"/>
              </a:spcBef>
              <a:spcAft>
                <a:spcPts val="0"/>
              </a:spcAft>
              <a:buSzPts val="1800"/>
              <a:buChar char="●"/>
            </a:pPr>
            <a:r>
              <a:rPr lang="en"/>
              <a:t>Dec(</a:t>
            </a:r>
            <a:r>
              <a:rPr i="1" lang="en"/>
              <a:t>K</a:t>
            </a:r>
            <a:r>
              <a:rPr lang="en"/>
              <a:t>, </a:t>
            </a:r>
            <a:r>
              <a:rPr i="1" lang="en"/>
              <a:t>C</a:t>
            </a:r>
            <a:r>
              <a:rPr lang="en"/>
              <a:t>) = </a:t>
            </a:r>
            <a:r>
              <a:rPr i="1" lang="en"/>
              <a:t>K</a:t>
            </a:r>
            <a:r>
              <a:rPr lang="en"/>
              <a:t> ⊕ </a:t>
            </a:r>
            <a:r>
              <a:rPr i="1" lang="en"/>
              <a:t>C</a:t>
            </a:r>
            <a:endParaRPr sz="1800"/>
          </a:p>
          <a:p>
            <a:pPr indent="-317500" lvl="1" marL="914400" rtl="0" algn="l">
              <a:spcBef>
                <a:spcPts val="0"/>
              </a:spcBef>
              <a:spcAft>
                <a:spcPts val="0"/>
              </a:spcAft>
              <a:buSzPts val="1400"/>
              <a:buChar char="○"/>
            </a:pPr>
            <a:r>
              <a:rPr lang="en"/>
              <a:t>Bitwise XOR </a:t>
            </a:r>
            <a:r>
              <a:rPr i="1" lang="en"/>
              <a:t>C</a:t>
            </a:r>
            <a:r>
              <a:rPr lang="en"/>
              <a:t> and </a:t>
            </a:r>
            <a:r>
              <a:rPr i="1" lang="en"/>
              <a:t>K</a:t>
            </a:r>
            <a:r>
              <a:rPr lang="en"/>
              <a:t> to produce </a:t>
            </a:r>
            <a:r>
              <a:rPr i="1" lang="en"/>
              <a:t>M</a:t>
            </a:r>
            <a:endParaRPr i="1"/>
          </a:p>
          <a:p>
            <a:pPr indent="-317500" lvl="2" marL="1371600" rtl="0" algn="l">
              <a:spcBef>
                <a:spcPts val="0"/>
              </a:spcBef>
              <a:spcAft>
                <a:spcPts val="0"/>
              </a:spcAft>
              <a:buSzPts val="1400"/>
              <a:buChar char="■"/>
            </a:pPr>
            <a:r>
              <a:rPr i="1" lang="en"/>
              <a:t>M</a:t>
            </a:r>
            <a:r>
              <a:rPr i="1" lang="en" sz="1100"/>
              <a:t>i</a:t>
            </a:r>
            <a:r>
              <a:rPr lang="en"/>
              <a:t> = </a:t>
            </a:r>
            <a:r>
              <a:rPr i="1" lang="en"/>
              <a:t>K</a:t>
            </a:r>
            <a:r>
              <a:rPr i="1" lang="en" sz="1100"/>
              <a:t>i</a:t>
            </a:r>
            <a:r>
              <a:rPr lang="en"/>
              <a:t> ⊕ </a:t>
            </a:r>
            <a:r>
              <a:rPr i="1" lang="en"/>
              <a:t>C</a:t>
            </a:r>
            <a:r>
              <a:rPr i="1" lang="en" sz="1100"/>
              <a:t>i</a:t>
            </a:r>
            <a:endParaRPr i="1"/>
          </a:p>
        </p:txBody>
      </p:sp>
      <p:sp>
        <p:nvSpPr>
          <p:cNvPr id="1086" name="Google Shape;108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0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 Correctness</a:t>
            </a:r>
            <a:endParaRPr/>
          </a:p>
        </p:txBody>
      </p:sp>
      <p:sp>
        <p:nvSpPr>
          <p:cNvPr id="1092" name="Google Shape;1092;p102"/>
          <p:cNvSpPr txBox="1"/>
          <p:nvPr>
            <p:ph idx="1" type="body"/>
          </p:nvPr>
        </p:nvSpPr>
        <p:spPr>
          <a:xfrm>
            <a:off x="198500" y="1246825"/>
            <a:ext cx="8520600" cy="109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94" name="Google Shape;1094;p102"/>
          <p:cNvGraphicFramePr/>
          <p:nvPr/>
        </p:nvGraphicFramePr>
        <p:xfrm>
          <a:off x="461125" y="2290125"/>
          <a:ext cx="3000000" cy="3000000"/>
        </p:xfrm>
        <a:graphic>
          <a:graphicData uri="http://schemas.openxmlformats.org/drawingml/2006/table">
            <a:tbl>
              <a:tblPr>
                <a:noFill/>
                <a:tableStyleId>{DF68B0A8-356D-4739-86A0-293F613CF9FD}</a:tableStyleId>
              </a:tblPr>
              <a:tblGrid>
                <a:gridCol w="2084550"/>
                <a:gridCol w="200000"/>
                <a:gridCol w="2334750"/>
                <a:gridCol w="3217925"/>
              </a:tblGrid>
              <a:tr h="381000">
                <a:tc>
                  <a:txBody>
                    <a:bodyPr/>
                    <a:lstStyle/>
                    <a:p>
                      <a:pPr indent="0" lvl="0" marL="0" rtl="0" algn="r">
                        <a:lnSpc>
                          <a:spcPct val="115000"/>
                        </a:lnSpc>
                        <a:spcBef>
                          <a:spcPts val="0"/>
                        </a:spcBef>
                        <a:spcAft>
                          <a:spcPts val="1200"/>
                        </a:spcAft>
                        <a:buNone/>
                      </a:pPr>
                      <a:r>
                        <a:rPr lang="en" sz="1800">
                          <a:solidFill>
                            <a:schemeClr val="dk1"/>
                          </a:solidFill>
                        </a:rPr>
                        <a:t>Enc(</a:t>
                      </a:r>
                      <a:r>
                        <a:rPr i="1" lang="en" sz="1800">
                          <a:solidFill>
                            <a:schemeClr val="dk1"/>
                          </a:solidFill>
                        </a:rPr>
                        <a:t>K</a:t>
                      </a:r>
                      <a:r>
                        <a:rPr lang="en" sz="1800">
                          <a:solidFill>
                            <a:schemeClr val="dk1"/>
                          </a:solidFill>
                        </a:rPr>
                        <a:t>, </a:t>
                      </a:r>
                      <a:r>
                        <a:rPr i="1" lang="en" sz="1800">
                          <a:solidFill>
                            <a:schemeClr val="dk1"/>
                          </a:solidFill>
                        </a:rPr>
                        <a:t>M</a:t>
                      </a:r>
                      <a:r>
                        <a:rPr lang="en" sz="1800">
                          <a:solidFill>
                            <a:schemeClr val="dk1"/>
                          </a:solidFill>
                        </a:rPr>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i="1" lang="en" sz="1800">
                          <a:solidFill>
                            <a:schemeClr val="dk1"/>
                          </a:solidFill>
                        </a:rPr>
                        <a:t>K</a:t>
                      </a:r>
                      <a:r>
                        <a:rPr lang="en" sz="1800">
                          <a:solidFill>
                            <a:schemeClr val="dk1"/>
                          </a:solidFill>
                        </a:rPr>
                        <a:t> ⊕ </a:t>
                      </a:r>
                      <a:r>
                        <a:rPr i="1" lang="en" sz="1800">
                          <a:solidFill>
                            <a:schemeClr val="dk1"/>
                          </a:solidFill>
                        </a:rPr>
                        <a:t>M</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rPr lang="en" sz="1800"/>
                        <a:t>Dec(</a:t>
                      </a:r>
                      <a:r>
                        <a:rPr i="1" lang="en" sz="1800"/>
                        <a:t>K</a:t>
                      </a:r>
                      <a:r>
                        <a:rPr lang="en" sz="1800"/>
                        <a:t>, </a:t>
                      </a:r>
                      <a:r>
                        <a:rPr lang="en" sz="1800">
                          <a:solidFill>
                            <a:schemeClr val="dk1"/>
                          </a:solidFill>
                        </a:rPr>
                        <a:t>Enc(</a:t>
                      </a:r>
                      <a:r>
                        <a:rPr i="1" lang="en" sz="1800">
                          <a:solidFill>
                            <a:schemeClr val="dk1"/>
                          </a:solidFill>
                        </a:rPr>
                        <a:t>K</a:t>
                      </a:r>
                      <a:r>
                        <a:rPr lang="en" sz="1800">
                          <a:solidFill>
                            <a:schemeClr val="dk1"/>
                          </a:solidFill>
                        </a:rPr>
                        <a:t>, </a:t>
                      </a:r>
                      <a:r>
                        <a:rPr i="1" lang="en" sz="1800">
                          <a:solidFill>
                            <a:schemeClr val="dk1"/>
                          </a:solidFill>
                        </a:rPr>
                        <a:t>M</a:t>
                      </a:r>
                      <a:r>
                        <a:rPr lang="en" sz="1800">
                          <a:solidFill>
                            <a:schemeClr val="dk1"/>
                          </a:solidFill>
                        </a:rPr>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Dec(</a:t>
                      </a:r>
                      <a:r>
                        <a:rPr i="1" lang="en" sz="1800"/>
                        <a:t>K</a:t>
                      </a:r>
                      <a:r>
                        <a:rPr lang="en" sz="1800"/>
                        <a:t>, </a:t>
                      </a:r>
                      <a:r>
                        <a:rPr i="1" lang="en" sz="1800">
                          <a:solidFill>
                            <a:schemeClr val="dk1"/>
                          </a:solidFill>
                        </a:rPr>
                        <a:t>K</a:t>
                      </a:r>
                      <a:r>
                        <a:rPr lang="en" sz="1800">
                          <a:solidFill>
                            <a:schemeClr val="dk1"/>
                          </a:solidFill>
                        </a:rPr>
                        <a:t> ⊕ </a:t>
                      </a:r>
                      <a:r>
                        <a:rPr i="1" lang="en" sz="1800">
                          <a:solidFill>
                            <a:schemeClr val="dk1"/>
                          </a:solidFill>
                        </a:rPr>
                        <a:t>M</a:t>
                      </a: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Decrypting the ciphertext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i="1" lang="en" sz="1800"/>
                        <a:t>K</a:t>
                      </a:r>
                      <a:r>
                        <a:rPr lang="en" sz="1800"/>
                        <a:t> </a:t>
                      </a:r>
                      <a:r>
                        <a:rPr lang="en" sz="1800">
                          <a:solidFill>
                            <a:schemeClr val="dk1"/>
                          </a:solidFill>
                        </a:rPr>
                        <a:t>⊕ (</a:t>
                      </a:r>
                      <a:r>
                        <a:rPr i="1" lang="en" sz="1800">
                          <a:solidFill>
                            <a:schemeClr val="dk1"/>
                          </a:solidFill>
                        </a:rPr>
                        <a:t>K</a:t>
                      </a:r>
                      <a:r>
                        <a:rPr lang="en" sz="1800">
                          <a:solidFill>
                            <a:schemeClr val="dk1"/>
                          </a:solidFill>
                        </a:rPr>
                        <a:t> ⊕ </a:t>
                      </a:r>
                      <a:r>
                        <a:rPr i="1" lang="en" sz="1800">
                          <a:solidFill>
                            <a:schemeClr val="dk1"/>
                          </a:solidFill>
                        </a:rPr>
                        <a:t>M</a:t>
                      </a:r>
                      <a:r>
                        <a:rPr lang="en" sz="1800">
                          <a:solidFill>
                            <a:schemeClr val="dk1"/>
                          </a:solidFill>
                        </a:rPr>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Definition of decryption</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i="1" lang="en" sz="1800"/>
                        <a:t>M</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XOR property</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3"/>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 Security</a:t>
            </a:r>
            <a:endParaRPr/>
          </a:p>
        </p:txBody>
      </p:sp>
      <p:sp>
        <p:nvSpPr>
          <p:cNvPr id="1100" name="Google Shape;1100;p103"/>
          <p:cNvSpPr txBox="1"/>
          <p:nvPr>
            <p:ph idx="1" type="body"/>
          </p:nvPr>
        </p:nvSpPr>
        <p:spPr>
          <a:xfrm>
            <a:off x="198500" y="1246825"/>
            <a:ext cx="8520600" cy="376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Recall our definition of confidentiality: The ciphertext should not give the attacker any additional information about the plaintext</a:t>
            </a:r>
            <a:endParaRPr/>
          </a:p>
          <a:p>
            <a:pPr indent="-342900" lvl="0" marL="457200" rtl="0" algn="l">
              <a:spcBef>
                <a:spcPts val="0"/>
              </a:spcBef>
              <a:spcAft>
                <a:spcPts val="0"/>
              </a:spcAft>
              <a:buSzPts val="1800"/>
              <a:buChar char="●"/>
            </a:pPr>
            <a:r>
              <a:rPr lang="en"/>
              <a:t>Recall our experiment to test confidentiality from earlier: </a:t>
            </a:r>
            <a:endParaRPr/>
          </a:p>
          <a:p>
            <a:pPr indent="-317500" lvl="1" marL="914400" rtl="0" algn="l">
              <a:lnSpc>
                <a:spcPct val="100000"/>
              </a:lnSpc>
              <a:spcBef>
                <a:spcPts val="0"/>
              </a:spcBef>
              <a:spcAft>
                <a:spcPts val="0"/>
              </a:spcAft>
              <a:buSzPts val="1400"/>
              <a:buChar char="○"/>
            </a:pPr>
            <a:r>
              <a:rPr lang="en"/>
              <a:t>Alice has encrypted and sent either </a:t>
            </a:r>
            <a:r>
              <a:rPr i="1" lang="en"/>
              <a:t>M</a:t>
            </a:r>
            <a:r>
              <a:rPr lang="en" sz="900"/>
              <a:t>0</a:t>
            </a:r>
            <a:r>
              <a:rPr lang="en"/>
              <a:t> or </a:t>
            </a:r>
            <a:r>
              <a:rPr i="1" lang="en"/>
              <a:t>M</a:t>
            </a:r>
            <a:r>
              <a:rPr lang="en" sz="900"/>
              <a:t>1</a:t>
            </a:r>
            <a:endParaRPr/>
          </a:p>
          <a:p>
            <a:pPr indent="-317500" lvl="1" marL="914400" rtl="0" algn="l">
              <a:lnSpc>
                <a:spcPct val="100000"/>
              </a:lnSpc>
              <a:spcBef>
                <a:spcPts val="0"/>
              </a:spcBef>
              <a:spcAft>
                <a:spcPts val="0"/>
              </a:spcAft>
              <a:buSzPts val="1400"/>
              <a:buChar char="○"/>
            </a:pPr>
            <a:r>
              <a:rPr lang="en"/>
              <a:t>Eve knows either </a:t>
            </a:r>
            <a:r>
              <a:rPr i="1" lang="en"/>
              <a:t>M</a:t>
            </a:r>
            <a:r>
              <a:rPr lang="en" sz="900"/>
              <a:t>0</a:t>
            </a:r>
            <a:r>
              <a:rPr lang="en"/>
              <a:t> or </a:t>
            </a:r>
            <a:r>
              <a:rPr i="1" lang="en"/>
              <a:t>M</a:t>
            </a:r>
            <a:r>
              <a:rPr lang="en" sz="900"/>
              <a:t>1</a:t>
            </a:r>
            <a:r>
              <a:rPr lang="en"/>
              <a:t> was sent, but doesn't know which</a:t>
            </a:r>
            <a:endParaRPr/>
          </a:p>
          <a:p>
            <a:pPr indent="-317500" lvl="1" marL="914400" rtl="0" algn="l">
              <a:lnSpc>
                <a:spcPct val="100000"/>
              </a:lnSpc>
              <a:spcBef>
                <a:spcPts val="0"/>
              </a:spcBef>
              <a:spcAft>
                <a:spcPts val="0"/>
              </a:spcAft>
              <a:buSzPts val="1400"/>
              <a:buChar char="○"/>
            </a:pPr>
            <a:r>
              <a:rPr lang="en"/>
              <a:t>Eve reads the ciphertext and tries to guess which message was sent</a:t>
            </a:r>
            <a:endParaRPr/>
          </a:p>
          <a:p>
            <a:pPr indent="-317500" lvl="1" marL="914400" rtl="0" algn="l">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4"/>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 Security</a:t>
            </a:r>
            <a:endParaRPr/>
          </a:p>
        </p:txBody>
      </p:sp>
      <p:sp>
        <p:nvSpPr>
          <p:cNvPr id="1107" name="Google Shape;1107;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104"/>
          <p:cNvSpPr txBox="1"/>
          <p:nvPr/>
        </p:nvSpPr>
        <p:spPr>
          <a:xfrm>
            <a:off x="221100" y="1252250"/>
            <a:ext cx="40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Possibility 0: Alice sends Enc(</a:t>
            </a:r>
            <a:r>
              <a:rPr i="1" lang="en" sz="1800"/>
              <a:t>K</a:t>
            </a:r>
            <a:r>
              <a:rPr lang="en" sz="1800"/>
              <a:t>, </a:t>
            </a:r>
            <a:r>
              <a:rPr i="1" lang="en" sz="1800">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Possibility 1: Alice sends </a:t>
            </a:r>
            <a:r>
              <a:rPr lang="en" sz="1800">
                <a:solidFill>
                  <a:schemeClr val="dk1"/>
                </a:solidFill>
              </a:rPr>
              <a:t>Enc(</a:t>
            </a:r>
            <a:r>
              <a:rPr i="1" lang="en" sz="1800">
                <a:solidFill>
                  <a:schemeClr val="dk1"/>
                </a:solidFill>
              </a:rPr>
              <a:t>K</a:t>
            </a:r>
            <a:r>
              <a:rPr lang="en" sz="1800">
                <a:solidFill>
                  <a:schemeClr val="dk1"/>
                </a:solidFill>
              </a:rPr>
              <a:t>, </a:t>
            </a:r>
            <a:r>
              <a:rPr i="1" lang="en" sz="1800">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The ciphertext is </a:t>
            </a:r>
            <a:r>
              <a:rPr i="1" lang="en" sz="1800">
                <a:solidFill>
                  <a:schemeClr val="dk1"/>
                </a:solidFill>
              </a:rPr>
              <a:t>C</a:t>
            </a:r>
            <a:r>
              <a:rPr lang="en" sz="1800">
                <a:solidFill>
                  <a:schemeClr val="dk1"/>
                </a:solidFill>
              </a:rPr>
              <a:t> = </a:t>
            </a:r>
            <a:r>
              <a:rPr i="1" lang="en" sz="1800">
                <a:solidFill>
                  <a:schemeClr val="dk1"/>
                </a:solidFill>
              </a:rPr>
              <a:t>K</a:t>
            </a:r>
            <a:r>
              <a:rPr lang="en" sz="1800">
                <a:solidFill>
                  <a:schemeClr val="dk1"/>
                </a:solidFill>
              </a:rPr>
              <a:t> ⊕ </a:t>
            </a:r>
            <a:r>
              <a:rPr i="1" lang="en" sz="1800">
                <a:solidFill>
                  <a:schemeClr val="dk1"/>
                </a:solidFill>
              </a:rPr>
              <a:t>M</a:t>
            </a:r>
            <a:r>
              <a:rPr lang="en" sz="1300">
                <a:solidFill>
                  <a:schemeClr val="dk1"/>
                </a:solidFill>
              </a:rPr>
              <a:t>0</a:t>
            </a:r>
            <a:endParaRPr sz="1300">
              <a:solidFill>
                <a:schemeClr val="dk1"/>
              </a:solidFill>
            </a:endParaRPr>
          </a:p>
          <a:p>
            <a:pPr indent="0" lvl="0" marL="0" rtl="0" algn="l">
              <a:lnSpc>
                <a:spcPct val="115000"/>
              </a:lnSpc>
              <a:spcBef>
                <a:spcPts val="1200"/>
              </a:spcBef>
              <a:spcAft>
                <a:spcPts val="1200"/>
              </a:spcAft>
              <a:buNone/>
            </a:pPr>
            <a:r>
              <a:rPr lang="en" sz="1800">
                <a:solidFill>
                  <a:schemeClr val="dk1"/>
                </a:solidFill>
              </a:rPr>
              <a:t>Therefore, </a:t>
            </a:r>
            <a:r>
              <a:rPr i="1" lang="en" sz="1800">
                <a:solidFill>
                  <a:schemeClr val="dk1"/>
                </a:solidFill>
              </a:rPr>
              <a:t>K</a:t>
            </a:r>
            <a:r>
              <a:rPr lang="en" sz="1800">
                <a:solidFill>
                  <a:schemeClr val="dk1"/>
                </a:solidFill>
              </a:rPr>
              <a:t> = </a:t>
            </a:r>
            <a:r>
              <a:rPr i="1" lang="en" sz="1800">
                <a:solidFill>
                  <a:schemeClr val="dk1"/>
                </a:solidFill>
              </a:rPr>
              <a:t>C</a:t>
            </a:r>
            <a:r>
              <a:rPr lang="en" sz="1800">
                <a:solidFill>
                  <a:schemeClr val="dk1"/>
                </a:solidFill>
              </a:rPr>
              <a:t> ⊕ </a:t>
            </a:r>
            <a:r>
              <a:rPr i="1" lang="en" sz="1800">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The ciphertext is </a:t>
            </a:r>
            <a:r>
              <a:rPr i="1" lang="en" sz="1800">
                <a:solidFill>
                  <a:schemeClr val="dk1"/>
                </a:solidFill>
              </a:rPr>
              <a:t>C</a:t>
            </a:r>
            <a:r>
              <a:rPr lang="en" sz="1800">
                <a:solidFill>
                  <a:schemeClr val="dk1"/>
                </a:solidFill>
              </a:rPr>
              <a:t> = </a:t>
            </a:r>
            <a:r>
              <a:rPr i="1" lang="en" sz="1800">
                <a:solidFill>
                  <a:schemeClr val="dk1"/>
                </a:solidFill>
              </a:rPr>
              <a:t>K</a:t>
            </a:r>
            <a:r>
              <a:rPr lang="en" sz="1800">
                <a:solidFill>
                  <a:schemeClr val="dk1"/>
                </a:solidFill>
              </a:rPr>
              <a:t> ⊕ </a:t>
            </a:r>
            <a:r>
              <a:rPr i="1" lang="en" sz="1800">
                <a:solidFill>
                  <a:schemeClr val="dk1"/>
                </a:solidFill>
              </a:rPr>
              <a:t>M</a:t>
            </a:r>
            <a:r>
              <a:rPr lang="en" sz="1300">
                <a:solidFill>
                  <a:schemeClr val="dk1"/>
                </a:solidFill>
              </a:rPr>
              <a:t>1</a:t>
            </a:r>
            <a:endParaRPr sz="1800">
              <a:solidFill>
                <a:schemeClr val="dk1"/>
              </a:solidFill>
            </a:endParaRPr>
          </a:p>
          <a:p>
            <a:pPr indent="0" lvl="0" marL="0" rtl="0" algn="l">
              <a:lnSpc>
                <a:spcPct val="115000"/>
              </a:lnSpc>
              <a:spcBef>
                <a:spcPts val="1200"/>
              </a:spcBef>
              <a:spcAft>
                <a:spcPts val="1200"/>
              </a:spcAft>
              <a:buNone/>
            </a:pPr>
            <a:r>
              <a:rPr lang="en" sz="1800">
                <a:solidFill>
                  <a:schemeClr val="dk1"/>
                </a:solidFill>
              </a:rPr>
              <a:t>Therefore, </a:t>
            </a:r>
            <a:r>
              <a:rPr i="1" lang="en" sz="1800">
                <a:solidFill>
                  <a:schemeClr val="dk1"/>
                </a:solidFill>
              </a:rPr>
              <a:t>K</a:t>
            </a:r>
            <a:r>
              <a:rPr lang="en" sz="1800">
                <a:solidFill>
                  <a:schemeClr val="dk1"/>
                </a:solidFill>
              </a:rPr>
              <a:t> = </a:t>
            </a:r>
            <a:r>
              <a:rPr i="1" lang="en" sz="1800">
                <a:solidFill>
                  <a:schemeClr val="dk1"/>
                </a:solidFill>
              </a:rPr>
              <a:t>C</a:t>
            </a:r>
            <a:r>
              <a:rPr lang="en" sz="1800">
                <a:solidFill>
                  <a:schemeClr val="dk1"/>
                </a:solidFill>
              </a:rPr>
              <a:t> ⊕ </a:t>
            </a:r>
            <a:r>
              <a:rPr i="1" lang="en" sz="1800">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800"/>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Eve has learned no new information, so the scheme is </a:t>
            </a:r>
            <a:r>
              <a:rPr i="1" lang="en" sz="1800">
                <a:solidFill>
                  <a:schemeClr val="dk1"/>
                </a:solidFill>
              </a:rPr>
              <a:t>perfectly secure</a:t>
            </a:r>
            <a:endParaRPr i="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Two-Time Pads?</a:t>
            </a:r>
            <a:endParaRPr/>
          </a:p>
        </p:txBody>
      </p:sp>
      <p:sp>
        <p:nvSpPr>
          <p:cNvPr id="1119" name="Google Shape;1119;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0" name="Google Shape;1120;p105"/>
          <p:cNvSpPr/>
          <p:nvPr/>
        </p:nvSpPr>
        <p:spPr>
          <a:xfrm>
            <a:off x="275550" y="1293425"/>
            <a:ext cx="3235200" cy="309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5"/>
          <p:cNvSpPr/>
          <p:nvPr/>
        </p:nvSpPr>
        <p:spPr>
          <a:xfrm>
            <a:off x="399100" y="217015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rPr>
              <a:t>M</a:t>
            </a:r>
            <a:r>
              <a:rPr lang="en" sz="1300">
                <a:solidFill>
                  <a:schemeClr val="dk1"/>
                </a:solidFill>
              </a:rPr>
              <a:t>0</a:t>
            </a:r>
            <a:endParaRPr sz="1800"/>
          </a:p>
        </p:txBody>
      </p:sp>
      <p:sp>
        <p:nvSpPr>
          <p:cNvPr id="1122" name="Google Shape;1122;p105"/>
          <p:cNvSpPr/>
          <p:nvPr/>
        </p:nvSpPr>
        <p:spPr>
          <a:xfrm>
            <a:off x="2454050" y="138910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t>K</a:t>
            </a:r>
            <a:endParaRPr i="1" sz="1800"/>
          </a:p>
        </p:txBody>
      </p:sp>
      <p:sp>
        <p:nvSpPr>
          <p:cNvPr id="1123" name="Google Shape;1123;p105"/>
          <p:cNvSpPr/>
          <p:nvPr/>
        </p:nvSpPr>
        <p:spPr>
          <a:xfrm>
            <a:off x="2160800" y="217015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OTP Enc</a:t>
            </a:r>
            <a:endParaRPr sz="1800"/>
          </a:p>
        </p:txBody>
      </p:sp>
      <p:cxnSp>
        <p:nvCxnSpPr>
          <p:cNvPr id="1124" name="Google Shape;1124;p105"/>
          <p:cNvCxnSpPr>
            <a:stCxn id="1122" idx="2"/>
            <a:endCxn id="1123" idx="0"/>
          </p:cNvCxnSpPr>
          <p:nvPr/>
        </p:nvCxnSpPr>
        <p:spPr>
          <a:xfrm>
            <a:off x="2728400" y="185920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1125" name="Google Shape;1125;p105"/>
          <p:cNvCxnSpPr>
            <a:endCxn id="1123" idx="1"/>
          </p:cNvCxnSpPr>
          <p:nvPr/>
        </p:nvCxnSpPr>
        <p:spPr>
          <a:xfrm>
            <a:off x="1534400" y="2405200"/>
            <a:ext cx="626400" cy="0"/>
          </a:xfrm>
          <a:prstGeom prst="straightConnector1">
            <a:avLst/>
          </a:prstGeom>
          <a:noFill/>
          <a:ln cap="flat" cmpd="sng" w="9525">
            <a:solidFill>
              <a:schemeClr val="dk2"/>
            </a:solidFill>
            <a:prstDash val="solid"/>
            <a:round/>
            <a:headEnd len="med" w="med" type="none"/>
            <a:tailEnd len="med" w="med" type="triangle"/>
          </a:ln>
        </p:spPr>
      </p:cxnSp>
      <p:sp>
        <p:nvSpPr>
          <p:cNvPr id="1126" name="Google Shape;1126;p105"/>
          <p:cNvSpPr/>
          <p:nvPr/>
        </p:nvSpPr>
        <p:spPr>
          <a:xfrm>
            <a:off x="3922500" y="217015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t>K</a:t>
            </a:r>
            <a:r>
              <a:rPr lang="en" sz="1800"/>
              <a:t> ⊕ </a:t>
            </a:r>
            <a:r>
              <a:rPr i="1" lang="en" sz="1800"/>
              <a:t>M</a:t>
            </a:r>
            <a:r>
              <a:rPr lang="en" sz="1300">
                <a:solidFill>
                  <a:schemeClr val="dk1"/>
                </a:solidFill>
              </a:rPr>
              <a:t>0</a:t>
            </a:r>
            <a:endParaRPr i="1" sz="1800"/>
          </a:p>
        </p:txBody>
      </p:sp>
      <p:cxnSp>
        <p:nvCxnSpPr>
          <p:cNvPr id="1127" name="Google Shape;1127;p105"/>
          <p:cNvCxnSpPr>
            <a:stCxn id="1123" idx="3"/>
            <a:endCxn id="1126" idx="1"/>
          </p:cNvCxnSpPr>
          <p:nvPr/>
        </p:nvCxnSpPr>
        <p:spPr>
          <a:xfrm>
            <a:off x="3296000" y="2405200"/>
            <a:ext cx="626400" cy="0"/>
          </a:xfrm>
          <a:prstGeom prst="straightConnector1">
            <a:avLst/>
          </a:prstGeom>
          <a:noFill/>
          <a:ln cap="flat" cmpd="sng" w="9525">
            <a:solidFill>
              <a:schemeClr val="dk2"/>
            </a:solidFill>
            <a:prstDash val="solid"/>
            <a:round/>
            <a:headEnd len="med" w="med" type="none"/>
            <a:tailEnd len="med" w="med" type="triangle"/>
          </a:ln>
        </p:spPr>
      </p:cxnSp>
      <p:sp>
        <p:nvSpPr>
          <p:cNvPr id="1128" name="Google Shape;1128;p105"/>
          <p:cNvSpPr txBox="1"/>
          <p:nvPr/>
        </p:nvSpPr>
        <p:spPr>
          <a:xfrm>
            <a:off x="275550" y="1293425"/>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Alice</a:t>
            </a:r>
            <a:endParaRPr sz="1800"/>
          </a:p>
        </p:txBody>
      </p:sp>
      <p:sp>
        <p:nvSpPr>
          <p:cNvPr id="1129" name="Google Shape;1129;p105"/>
          <p:cNvSpPr txBox="1"/>
          <p:nvPr/>
        </p:nvSpPr>
        <p:spPr>
          <a:xfrm>
            <a:off x="3510750" y="1293425"/>
            <a:ext cx="1807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Insecure Channel</a:t>
            </a:r>
            <a:endParaRPr sz="1800"/>
          </a:p>
        </p:txBody>
      </p:sp>
      <p:sp>
        <p:nvSpPr>
          <p:cNvPr id="1130" name="Google Shape;1130;p105"/>
          <p:cNvSpPr/>
          <p:nvPr/>
        </p:nvSpPr>
        <p:spPr>
          <a:xfrm>
            <a:off x="399100" y="374542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rPr>
              <a:t>M</a:t>
            </a:r>
            <a:r>
              <a:rPr lang="en" sz="1300">
                <a:solidFill>
                  <a:schemeClr val="dk1"/>
                </a:solidFill>
              </a:rPr>
              <a:t>1</a:t>
            </a:r>
            <a:endParaRPr sz="1800"/>
          </a:p>
        </p:txBody>
      </p:sp>
      <p:sp>
        <p:nvSpPr>
          <p:cNvPr id="1131" name="Google Shape;1131;p105"/>
          <p:cNvSpPr/>
          <p:nvPr/>
        </p:nvSpPr>
        <p:spPr>
          <a:xfrm>
            <a:off x="2454050" y="296437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t>K</a:t>
            </a:r>
            <a:endParaRPr i="1" sz="1800"/>
          </a:p>
        </p:txBody>
      </p:sp>
      <p:sp>
        <p:nvSpPr>
          <p:cNvPr id="1132" name="Google Shape;1132;p105"/>
          <p:cNvSpPr/>
          <p:nvPr/>
        </p:nvSpPr>
        <p:spPr>
          <a:xfrm>
            <a:off x="2160800" y="374542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OTP Enc</a:t>
            </a:r>
            <a:endParaRPr sz="1800"/>
          </a:p>
        </p:txBody>
      </p:sp>
      <p:cxnSp>
        <p:nvCxnSpPr>
          <p:cNvPr id="1133" name="Google Shape;1133;p105"/>
          <p:cNvCxnSpPr>
            <a:stCxn id="1131" idx="2"/>
            <a:endCxn id="1132" idx="0"/>
          </p:cNvCxnSpPr>
          <p:nvPr/>
        </p:nvCxnSpPr>
        <p:spPr>
          <a:xfrm>
            <a:off x="2728400" y="3434475"/>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1134" name="Google Shape;1134;p105"/>
          <p:cNvCxnSpPr>
            <a:endCxn id="1132" idx="1"/>
          </p:cNvCxnSpPr>
          <p:nvPr/>
        </p:nvCxnSpPr>
        <p:spPr>
          <a:xfrm>
            <a:off x="1534400" y="3980475"/>
            <a:ext cx="626400" cy="0"/>
          </a:xfrm>
          <a:prstGeom prst="straightConnector1">
            <a:avLst/>
          </a:prstGeom>
          <a:noFill/>
          <a:ln cap="flat" cmpd="sng" w="9525">
            <a:solidFill>
              <a:schemeClr val="dk2"/>
            </a:solidFill>
            <a:prstDash val="solid"/>
            <a:round/>
            <a:headEnd len="med" w="med" type="none"/>
            <a:tailEnd len="med" w="med" type="triangle"/>
          </a:ln>
        </p:spPr>
      </p:cxnSp>
      <p:sp>
        <p:nvSpPr>
          <p:cNvPr id="1135" name="Google Shape;1135;p105"/>
          <p:cNvSpPr/>
          <p:nvPr/>
        </p:nvSpPr>
        <p:spPr>
          <a:xfrm>
            <a:off x="3922500" y="374542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rPr>
              <a:t>K</a:t>
            </a:r>
            <a:r>
              <a:rPr lang="en" sz="1800">
                <a:solidFill>
                  <a:schemeClr val="dk1"/>
                </a:solidFill>
              </a:rPr>
              <a:t> ⊕ </a:t>
            </a:r>
            <a:r>
              <a:rPr i="1" lang="en" sz="1800">
                <a:solidFill>
                  <a:schemeClr val="dk1"/>
                </a:solidFill>
              </a:rPr>
              <a:t>M</a:t>
            </a:r>
            <a:r>
              <a:rPr lang="en" sz="1300">
                <a:solidFill>
                  <a:schemeClr val="dk1"/>
                </a:solidFill>
              </a:rPr>
              <a:t>1</a:t>
            </a:r>
            <a:endParaRPr sz="1800"/>
          </a:p>
        </p:txBody>
      </p:sp>
      <p:cxnSp>
        <p:nvCxnSpPr>
          <p:cNvPr id="1136" name="Google Shape;1136;p105"/>
          <p:cNvCxnSpPr>
            <a:stCxn id="1132" idx="3"/>
            <a:endCxn id="1135" idx="1"/>
          </p:cNvCxnSpPr>
          <p:nvPr/>
        </p:nvCxnSpPr>
        <p:spPr>
          <a:xfrm>
            <a:off x="3296000" y="3980475"/>
            <a:ext cx="626400" cy="0"/>
          </a:xfrm>
          <a:prstGeom prst="straightConnector1">
            <a:avLst/>
          </a:prstGeom>
          <a:noFill/>
          <a:ln cap="flat" cmpd="sng" w="9525">
            <a:solidFill>
              <a:schemeClr val="dk2"/>
            </a:solidFill>
            <a:prstDash val="solid"/>
            <a:round/>
            <a:headEnd len="med" w="med" type="none"/>
            <a:tailEnd len="med" w="med" type="triangle"/>
          </a:ln>
        </p:spPr>
      </p:cxnSp>
      <p:sp>
        <p:nvSpPr>
          <p:cNvPr id="1137" name="Google Shape;1137;p105"/>
          <p:cNvSpPr txBox="1"/>
          <p:nvPr/>
        </p:nvSpPr>
        <p:spPr>
          <a:xfrm>
            <a:off x="275550" y="4539800"/>
            <a:ext cx="7010400" cy="4617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What if we use the same key </a:t>
            </a:r>
            <a:r>
              <a:rPr i="1" lang="en" sz="1800"/>
              <a:t>K</a:t>
            </a:r>
            <a:r>
              <a:rPr lang="en" sz="1800"/>
              <a:t> to encrypt two different messages?</a:t>
            </a:r>
            <a:endParaRPr sz="1800"/>
          </a:p>
        </p:txBody>
      </p:sp>
      <p:sp>
        <p:nvSpPr>
          <p:cNvPr id="1138" name="Google Shape;1138;p105"/>
          <p:cNvSpPr txBox="1"/>
          <p:nvPr/>
        </p:nvSpPr>
        <p:spPr>
          <a:xfrm>
            <a:off x="5469975" y="2691525"/>
            <a:ext cx="2300400" cy="10158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Eve sees two ciphertexts over the insecure channel.</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Memory Safety Mitigations</a:t>
            </a:r>
            <a:endParaRPr/>
          </a:p>
        </p:txBody>
      </p:sp>
      <p:sp>
        <p:nvSpPr>
          <p:cNvPr id="133" name="Google Shape;133;p25"/>
          <p:cNvSpPr txBox="1"/>
          <p:nvPr>
            <p:ph idx="1" type="body"/>
          </p:nvPr>
        </p:nvSpPr>
        <p:spPr>
          <a:xfrm>
            <a:off x="198500" y="1246825"/>
            <a:ext cx="8520600" cy="37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Mitigation: </a:t>
            </a:r>
            <a:r>
              <a:rPr b="1" lang="en"/>
              <a:t>Stack canaries</a:t>
            </a:r>
            <a:endParaRPr/>
          </a:p>
          <a:p>
            <a:pPr indent="-317500" lvl="1" marL="914400" rtl="0" algn="l">
              <a:spcBef>
                <a:spcPts val="0"/>
              </a:spcBef>
              <a:spcAft>
                <a:spcPts val="0"/>
              </a:spcAft>
              <a:buSzPts val="1400"/>
              <a:buChar char="○"/>
            </a:pPr>
            <a:r>
              <a:rPr lang="en"/>
              <a:t>Add a sacrificial value on the stack. If the canary has been changed, someone’s probably attacking our system</a:t>
            </a:r>
            <a:endParaRPr/>
          </a:p>
          <a:p>
            <a:pPr indent="-317500" lvl="1" marL="914400" rtl="0" algn="l">
              <a:spcBef>
                <a:spcPts val="0"/>
              </a:spcBef>
              <a:spcAft>
                <a:spcPts val="0"/>
              </a:spcAft>
              <a:buSzPts val="1400"/>
              <a:buChar char="○"/>
            </a:pPr>
            <a:r>
              <a:rPr lang="en"/>
              <a:t>Defeats attacker overwriting the RIP with address of shellcode</a:t>
            </a:r>
            <a:endParaRPr/>
          </a:p>
          <a:p>
            <a:pPr indent="-317500" lvl="1" marL="914400" rtl="0" algn="l">
              <a:spcBef>
                <a:spcPts val="0"/>
              </a:spcBef>
              <a:spcAft>
                <a:spcPts val="0"/>
              </a:spcAft>
              <a:buSzPts val="1400"/>
              <a:buChar char="○"/>
            </a:pPr>
            <a:r>
              <a:rPr lang="en"/>
              <a:t>Subversions</a:t>
            </a:r>
            <a:endParaRPr/>
          </a:p>
          <a:p>
            <a:pPr indent="-317500" lvl="2" marL="1371600" rtl="0" algn="l">
              <a:spcBef>
                <a:spcPts val="0"/>
              </a:spcBef>
              <a:spcAft>
                <a:spcPts val="0"/>
              </a:spcAft>
              <a:buSzPts val="1400"/>
              <a:buChar char="■"/>
            </a:pPr>
            <a:r>
              <a:rPr lang="en"/>
              <a:t>An attacker can write around the canary</a:t>
            </a:r>
            <a:endParaRPr/>
          </a:p>
          <a:p>
            <a:pPr indent="-317500" lvl="2" marL="1371600" rtl="0" algn="l">
              <a:spcBef>
                <a:spcPts val="0"/>
              </a:spcBef>
              <a:spcAft>
                <a:spcPts val="0"/>
              </a:spcAft>
              <a:buSzPts val="1400"/>
              <a:buChar char="■"/>
            </a:pPr>
            <a:r>
              <a:rPr lang="en"/>
              <a:t>The canary can be leaked by another vulnerability (e.g. format string vulnerability)</a:t>
            </a:r>
            <a:endParaRPr/>
          </a:p>
          <a:p>
            <a:pPr indent="-317500" lvl="2" marL="1371600" rtl="0" algn="l">
              <a:spcBef>
                <a:spcPts val="0"/>
              </a:spcBef>
              <a:spcAft>
                <a:spcPts val="0"/>
              </a:spcAft>
              <a:buSzPts val="1400"/>
              <a:buChar char="■"/>
            </a:pPr>
            <a:r>
              <a:rPr lang="en"/>
              <a:t>The canary can be brute-forced by the attacker</a:t>
            </a:r>
            <a:endParaRPr/>
          </a:p>
          <a:p>
            <a:pPr indent="-342900" lvl="0" marL="457200" rtl="0" algn="l">
              <a:spcBef>
                <a:spcPts val="0"/>
              </a:spcBef>
              <a:spcAft>
                <a:spcPts val="0"/>
              </a:spcAft>
              <a:buSzPts val="1800"/>
              <a:buChar char="●"/>
            </a:pPr>
            <a:r>
              <a:rPr lang="en"/>
              <a:t>Mitigation: </a:t>
            </a:r>
            <a:r>
              <a:rPr b="1" lang="en"/>
              <a:t>Non-executable pages</a:t>
            </a:r>
            <a:endParaRPr/>
          </a:p>
          <a:p>
            <a:pPr indent="-317500" lvl="1" marL="914400" rtl="0" algn="l">
              <a:spcBef>
                <a:spcPts val="0"/>
              </a:spcBef>
              <a:spcAft>
                <a:spcPts val="0"/>
              </a:spcAft>
              <a:buSzPts val="1400"/>
              <a:buChar char="○"/>
            </a:pPr>
            <a:r>
              <a:rPr lang="en"/>
              <a:t>Make portions of memory either executable or writable, but not both</a:t>
            </a:r>
            <a:endParaRPr/>
          </a:p>
          <a:p>
            <a:pPr indent="-317500" lvl="1" marL="914400" rtl="0" algn="l">
              <a:spcBef>
                <a:spcPts val="0"/>
              </a:spcBef>
              <a:spcAft>
                <a:spcPts val="0"/>
              </a:spcAft>
              <a:buSzPts val="1400"/>
              <a:buChar char="○"/>
            </a:pPr>
            <a:r>
              <a:rPr lang="en"/>
              <a:t>Defeats attacker writing shellcode to memory and executing it</a:t>
            </a:r>
            <a:endParaRPr/>
          </a:p>
          <a:p>
            <a:pPr indent="-317500" lvl="1" marL="914400" rtl="0" algn="l">
              <a:spcBef>
                <a:spcPts val="0"/>
              </a:spcBef>
              <a:spcAft>
                <a:spcPts val="0"/>
              </a:spcAft>
              <a:buSzPts val="1400"/>
              <a:buChar char="○"/>
            </a:pPr>
            <a:r>
              <a:rPr lang="en"/>
              <a:t>Subversions</a:t>
            </a:r>
            <a:endParaRPr/>
          </a:p>
          <a:p>
            <a:pPr indent="-317500" lvl="2" marL="1371600" rtl="0" algn="l">
              <a:spcBef>
                <a:spcPts val="0"/>
              </a:spcBef>
              <a:spcAft>
                <a:spcPts val="0"/>
              </a:spcAft>
              <a:buSzPts val="1400"/>
              <a:buChar char="■"/>
            </a:pPr>
            <a:r>
              <a:rPr b="1" lang="en"/>
              <a:t>Return-to-libc</a:t>
            </a:r>
            <a:r>
              <a:rPr lang="en"/>
              <a:t>: Execute an existing function in the C library</a:t>
            </a:r>
            <a:endParaRPr/>
          </a:p>
          <a:p>
            <a:pPr indent="-317500" lvl="2" marL="1371600" rtl="0" algn="l">
              <a:spcBef>
                <a:spcPts val="0"/>
              </a:spcBef>
              <a:spcAft>
                <a:spcPts val="0"/>
              </a:spcAft>
              <a:buSzPts val="1400"/>
              <a:buChar char="■"/>
            </a:pPr>
            <a:r>
              <a:rPr b="1" lang="en"/>
              <a:t>Return-oriented programming </a:t>
            </a:r>
            <a:r>
              <a:rPr lang="en"/>
              <a:t>(</a:t>
            </a:r>
            <a:r>
              <a:rPr b="1" lang="en"/>
              <a:t>ROP</a:t>
            </a:r>
            <a:r>
              <a:rPr lang="en"/>
              <a:t>): Create your own code by chaining together small gadgets in existing library code</a:t>
            </a:r>
            <a:endParaRPr/>
          </a:p>
        </p:txBody>
      </p:sp>
      <p:sp>
        <p:nvSpPr>
          <p:cNvPr id="134" name="Google Shape;13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06"/>
          <p:cNvSpPr/>
          <p:nvPr/>
        </p:nvSpPr>
        <p:spPr>
          <a:xfrm>
            <a:off x="5318300" y="1341275"/>
            <a:ext cx="3432600" cy="299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6"/>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Two-Time Pads?</a:t>
            </a:r>
            <a:endParaRPr/>
          </a:p>
        </p:txBody>
      </p:sp>
      <p:sp>
        <p:nvSpPr>
          <p:cNvPr id="1145" name="Google Shape;1145;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46" name="Google Shape;1146;p106"/>
          <p:cNvSpPr/>
          <p:nvPr/>
        </p:nvSpPr>
        <p:spPr>
          <a:xfrm>
            <a:off x="275550" y="1293425"/>
            <a:ext cx="3235200" cy="309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6"/>
          <p:cNvSpPr/>
          <p:nvPr/>
        </p:nvSpPr>
        <p:spPr>
          <a:xfrm>
            <a:off x="399100" y="217015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rPr>
              <a:t>M</a:t>
            </a:r>
            <a:r>
              <a:rPr lang="en" sz="1300">
                <a:solidFill>
                  <a:schemeClr val="dk1"/>
                </a:solidFill>
              </a:rPr>
              <a:t>0</a:t>
            </a:r>
            <a:endParaRPr sz="1800"/>
          </a:p>
        </p:txBody>
      </p:sp>
      <p:sp>
        <p:nvSpPr>
          <p:cNvPr id="1148" name="Google Shape;1148;p106"/>
          <p:cNvSpPr/>
          <p:nvPr/>
        </p:nvSpPr>
        <p:spPr>
          <a:xfrm>
            <a:off x="2454050" y="1389100"/>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t>K</a:t>
            </a:r>
            <a:endParaRPr i="1" sz="1800"/>
          </a:p>
        </p:txBody>
      </p:sp>
      <p:sp>
        <p:nvSpPr>
          <p:cNvPr id="1149" name="Google Shape;1149;p106"/>
          <p:cNvSpPr/>
          <p:nvPr/>
        </p:nvSpPr>
        <p:spPr>
          <a:xfrm>
            <a:off x="2160800" y="217015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OTP Enc</a:t>
            </a:r>
            <a:endParaRPr sz="1800"/>
          </a:p>
        </p:txBody>
      </p:sp>
      <p:cxnSp>
        <p:nvCxnSpPr>
          <p:cNvPr id="1150" name="Google Shape;1150;p106"/>
          <p:cNvCxnSpPr>
            <a:stCxn id="1148" idx="2"/>
            <a:endCxn id="1149" idx="0"/>
          </p:cNvCxnSpPr>
          <p:nvPr/>
        </p:nvCxnSpPr>
        <p:spPr>
          <a:xfrm>
            <a:off x="2728400" y="1859200"/>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1151" name="Google Shape;1151;p106"/>
          <p:cNvCxnSpPr>
            <a:endCxn id="1149" idx="1"/>
          </p:cNvCxnSpPr>
          <p:nvPr/>
        </p:nvCxnSpPr>
        <p:spPr>
          <a:xfrm>
            <a:off x="1534400" y="2405200"/>
            <a:ext cx="626400" cy="0"/>
          </a:xfrm>
          <a:prstGeom prst="straightConnector1">
            <a:avLst/>
          </a:prstGeom>
          <a:noFill/>
          <a:ln cap="flat" cmpd="sng" w="9525">
            <a:solidFill>
              <a:schemeClr val="dk2"/>
            </a:solidFill>
            <a:prstDash val="solid"/>
            <a:round/>
            <a:headEnd len="med" w="med" type="none"/>
            <a:tailEnd len="med" w="med" type="triangle"/>
          </a:ln>
        </p:spPr>
      </p:cxnSp>
      <p:sp>
        <p:nvSpPr>
          <p:cNvPr id="1152" name="Google Shape;1152;p106"/>
          <p:cNvSpPr/>
          <p:nvPr/>
        </p:nvSpPr>
        <p:spPr>
          <a:xfrm>
            <a:off x="3922500" y="2170150"/>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t>K</a:t>
            </a:r>
            <a:r>
              <a:rPr lang="en" sz="1800"/>
              <a:t> ⊕ </a:t>
            </a:r>
            <a:r>
              <a:rPr i="1" lang="en" sz="1800"/>
              <a:t>M</a:t>
            </a:r>
            <a:r>
              <a:rPr lang="en" sz="1300">
                <a:solidFill>
                  <a:schemeClr val="dk1"/>
                </a:solidFill>
              </a:rPr>
              <a:t>0</a:t>
            </a:r>
            <a:endParaRPr i="1" sz="1800"/>
          </a:p>
        </p:txBody>
      </p:sp>
      <p:cxnSp>
        <p:nvCxnSpPr>
          <p:cNvPr id="1153" name="Google Shape;1153;p106"/>
          <p:cNvCxnSpPr>
            <a:stCxn id="1149" idx="3"/>
            <a:endCxn id="1152" idx="1"/>
          </p:cNvCxnSpPr>
          <p:nvPr/>
        </p:nvCxnSpPr>
        <p:spPr>
          <a:xfrm>
            <a:off x="3296000" y="2405200"/>
            <a:ext cx="626400" cy="0"/>
          </a:xfrm>
          <a:prstGeom prst="straightConnector1">
            <a:avLst/>
          </a:prstGeom>
          <a:noFill/>
          <a:ln cap="flat" cmpd="sng" w="9525">
            <a:solidFill>
              <a:schemeClr val="dk2"/>
            </a:solidFill>
            <a:prstDash val="solid"/>
            <a:round/>
            <a:headEnd len="med" w="med" type="none"/>
            <a:tailEnd len="med" w="med" type="triangle"/>
          </a:ln>
        </p:spPr>
      </p:cxnSp>
      <p:sp>
        <p:nvSpPr>
          <p:cNvPr id="1154" name="Google Shape;1154;p106"/>
          <p:cNvSpPr txBox="1"/>
          <p:nvPr/>
        </p:nvSpPr>
        <p:spPr>
          <a:xfrm>
            <a:off x="275550" y="1293425"/>
            <a:ext cx="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Alice</a:t>
            </a:r>
            <a:endParaRPr sz="1800"/>
          </a:p>
        </p:txBody>
      </p:sp>
      <p:sp>
        <p:nvSpPr>
          <p:cNvPr id="1155" name="Google Shape;1155;p106"/>
          <p:cNvSpPr txBox="1"/>
          <p:nvPr/>
        </p:nvSpPr>
        <p:spPr>
          <a:xfrm>
            <a:off x="3510750" y="1293425"/>
            <a:ext cx="1807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Insecure Channel</a:t>
            </a:r>
            <a:endParaRPr sz="1800"/>
          </a:p>
        </p:txBody>
      </p:sp>
      <p:sp>
        <p:nvSpPr>
          <p:cNvPr id="1156" name="Google Shape;1156;p106"/>
          <p:cNvSpPr/>
          <p:nvPr/>
        </p:nvSpPr>
        <p:spPr>
          <a:xfrm>
            <a:off x="399100" y="374542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rPr>
              <a:t>M</a:t>
            </a:r>
            <a:r>
              <a:rPr lang="en" sz="1300">
                <a:solidFill>
                  <a:schemeClr val="dk1"/>
                </a:solidFill>
              </a:rPr>
              <a:t>1</a:t>
            </a:r>
            <a:endParaRPr sz="1800"/>
          </a:p>
        </p:txBody>
      </p:sp>
      <p:sp>
        <p:nvSpPr>
          <p:cNvPr id="1157" name="Google Shape;1157;p106"/>
          <p:cNvSpPr/>
          <p:nvPr/>
        </p:nvSpPr>
        <p:spPr>
          <a:xfrm>
            <a:off x="2454050" y="2964375"/>
            <a:ext cx="5487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t>K</a:t>
            </a:r>
            <a:endParaRPr i="1" sz="1800"/>
          </a:p>
        </p:txBody>
      </p:sp>
      <p:sp>
        <p:nvSpPr>
          <p:cNvPr id="1158" name="Google Shape;1158;p106"/>
          <p:cNvSpPr/>
          <p:nvPr/>
        </p:nvSpPr>
        <p:spPr>
          <a:xfrm>
            <a:off x="2160800" y="374542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OTP Enc</a:t>
            </a:r>
            <a:endParaRPr sz="1800"/>
          </a:p>
        </p:txBody>
      </p:sp>
      <p:cxnSp>
        <p:nvCxnSpPr>
          <p:cNvPr id="1159" name="Google Shape;1159;p106"/>
          <p:cNvCxnSpPr>
            <a:stCxn id="1157" idx="2"/>
            <a:endCxn id="1158" idx="0"/>
          </p:cNvCxnSpPr>
          <p:nvPr/>
        </p:nvCxnSpPr>
        <p:spPr>
          <a:xfrm>
            <a:off x="2728400" y="3434475"/>
            <a:ext cx="0" cy="311100"/>
          </a:xfrm>
          <a:prstGeom prst="straightConnector1">
            <a:avLst/>
          </a:prstGeom>
          <a:noFill/>
          <a:ln cap="flat" cmpd="sng" w="9525">
            <a:solidFill>
              <a:schemeClr val="dk2"/>
            </a:solidFill>
            <a:prstDash val="solid"/>
            <a:round/>
            <a:headEnd len="med" w="med" type="none"/>
            <a:tailEnd len="med" w="med" type="triangle"/>
          </a:ln>
        </p:spPr>
      </p:cxnSp>
      <p:cxnSp>
        <p:nvCxnSpPr>
          <p:cNvPr id="1160" name="Google Shape;1160;p106"/>
          <p:cNvCxnSpPr>
            <a:endCxn id="1158" idx="1"/>
          </p:cNvCxnSpPr>
          <p:nvPr/>
        </p:nvCxnSpPr>
        <p:spPr>
          <a:xfrm>
            <a:off x="1534400" y="3980475"/>
            <a:ext cx="626400" cy="0"/>
          </a:xfrm>
          <a:prstGeom prst="straightConnector1">
            <a:avLst/>
          </a:prstGeom>
          <a:noFill/>
          <a:ln cap="flat" cmpd="sng" w="9525">
            <a:solidFill>
              <a:schemeClr val="dk2"/>
            </a:solidFill>
            <a:prstDash val="solid"/>
            <a:round/>
            <a:headEnd len="med" w="med" type="none"/>
            <a:tailEnd len="med" w="med" type="triangle"/>
          </a:ln>
        </p:spPr>
      </p:cxnSp>
      <p:sp>
        <p:nvSpPr>
          <p:cNvPr id="1161" name="Google Shape;1161;p106"/>
          <p:cNvSpPr/>
          <p:nvPr/>
        </p:nvSpPr>
        <p:spPr>
          <a:xfrm>
            <a:off x="3922500" y="3745425"/>
            <a:ext cx="11352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rPr>
              <a:t>K</a:t>
            </a:r>
            <a:r>
              <a:rPr lang="en" sz="1800">
                <a:solidFill>
                  <a:schemeClr val="dk1"/>
                </a:solidFill>
              </a:rPr>
              <a:t> ⊕ </a:t>
            </a:r>
            <a:r>
              <a:rPr i="1" lang="en" sz="1800">
                <a:solidFill>
                  <a:schemeClr val="dk1"/>
                </a:solidFill>
              </a:rPr>
              <a:t>M</a:t>
            </a:r>
            <a:r>
              <a:rPr lang="en" sz="1300">
                <a:solidFill>
                  <a:schemeClr val="dk1"/>
                </a:solidFill>
              </a:rPr>
              <a:t>1</a:t>
            </a:r>
            <a:endParaRPr sz="1800"/>
          </a:p>
        </p:txBody>
      </p:sp>
      <p:cxnSp>
        <p:nvCxnSpPr>
          <p:cNvPr id="1162" name="Google Shape;1162;p106"/>
          <p:cNvCxnSpPr>
            <a:stCxn id="1158" idx="3"/>
            <a:endCxn id="1161" idx="1"/>
          </p:cNvCxnSpPr>
          <p:nvPr/>
        </p:nvCxnSpPr>
        <p:spPr>
          <a:xfrm>
            <a:off x="3296000" y="3980475"/>
            <a:ext cx="626400" cy="0"/>
          </a:xfrm>
          <a:prstGeom prst="straightConnector1">
            <a:avLst/>
          </a:prstGeom>
          <a:noFill/>
          <a:ln cap="flat" cmpd="sng" w="9525">
            <a:solidFill>
              <a:schemeClr val="dk2"/>
            </a:solidFill>
            <a:prstDash val="solid"/>
            <a:round/>
            <a:headEnd len="med" w="med" type="none"/>
            <a:tailEnd len="med" w="med" type="triangle"/>
          </a:ln>
        </p:spPr>
      </p:cxnSp>
      <p:sp>
        <p:nvSpPr>
          <p:cNvPr id="1163" name="Google Shape;1163;p106"/>
          <p:cNvSpPr/>
          <p:nvPr/>
        </p:nvSpPr>
        <p:spPr>
          <a:xfrm>
            <a:off x="5429775" y="2964375"/>
            <a:ext cx="4065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rPr>
              <a:t>⊕</a:t>
            </a:r>
            <a:endParaRPr sz="1800"/>
          </a:p>
        </p:txBody>
      </p:sp>
      <p:sp>
        <p:nvSpPr>
          <p:cNvPr id="1164" name="Google Shape;1164;p106"/>
          <p:cNvSpPr/>
          <p:nvPr/>
        </p:nvSpPr>
        <p:spPr>
          <a:xfrm>
            <a:off x="6204975" y="2754225"/>
            <a:ext cx="2335500" cy="89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rPr>
              <a:t>(</a:t>
            </a:r>
            <a:r>
              <a:rPr i="1" lang="en" sz="1800">
                <a:solidFill>
                  <a:schemeClr val="dk1"/>
                </a:solidFill>
              </a:rPr>
              <a:t>K</a:t>
            </a:r>
            <a:r>
              <a:rPr lang="en" sz="1800">
                <a:solidFill>
                  <a:schemeClr val="dk1"/>
                </a:solidFill>
              </a:rPr>
              <a:t> ⊕ </a:t>
            </a:r>
            <a:r>
              <a:rPr i="1" lang="en" sz="1800">
                <a:solidFill>
                  <a:schemeClr val="dk1"/>
                </a:solidFill>
              </a:rPr>
              <a:t>M</a:t>
            </a:r>
            <a:r>
              <a:rPr lang="en" sz="1300">
                <a:solidFill>
                  <a:schemeClr val="dk1"/>
                </a:solidFill>
              </a:rPr>
              <a:t>0</a:t>
            </a:r>
            <a:r>
              <a:rPr lang="en" sz="1800">
                <a:solidFill>
                  <a:schemeClr val="dk1"/>
                </a:solidFill>
              </a:rPr>
              <a:t>) ⊕ (</a:t>
            </a:r>
            <a:r>
              <a:rPr i="1" lang="en" sz="1800">
                <a:solidFill>
                  <a:schemeClr val="dk1"/>
                </a:solidFill>
              </a:rPr>
              <a:t>K</a:t>
            </a:r>
            <a:r>
              <a:rPr lang="en" sz="1800">
                <a:solidFill>
                  <a:schemeClr val="dk1"/>
                </a:solidFill>
              </a:rPr>
              <a:t> ⊕ </a:t>
            </a:r>
            <a:r>
              <a:rPr i="1" lang="en" sz="1800">
                <a:solidFill>
                  <a:schemeClr val="dk1"/>
                </a:solidFill>
              </a:rPr>
              <a:t>M</a:t>
            </a:r>
            <a:r>
              <a:rPr lang="en" sz="1300">
                <a:solidFill>
                  <a:schemeClr val="dk1"/>
                </a:solidFill>
              </a:rPr>
              <a:t>1</a:t>
            </a:r>
            <a:r>
              <a:rPr lang="en" sz="1800">
                <a:solidFill>
                  <a:schemeClr val="dk1"/>
                </a:solidFill>
              </a:rPr>
              <a:t>)</a:t>
            </a:r>
            <a:br>
              <a:rPr lang="en" sz="1800">
                <a:solidFill>
                  <a:schemeClr val="dk1"/>
                </a:solidFill>
              </a:rPr>
            </a:br>
            <a:r>
              <a:rPr lang="en" sz="1800">
                <a:solidFill>
                  <a:schemeClr val="dk1"/>
                </a:solidFill>
              </a:rPr>
              <a:t>= </a:t>
            </a:r>
            <a:r>
              <a:rPr i="1" lang="en" sz="1800">
                <a:solidFill>
                  <a:schemeClr val="dk1"/>
                </a:solidFill>
              </a:rPr>
              <a:t>M</a:t>
            </a:r>
            <a:r>
              <a:rPr lang="en" sz="1300">
                <a:solidFill>
                  <a:schemeClr val="dk1"/>
                </a:solidFill>
              </a:rPr>
              <a:t>0</a:t>
            </a:r>
            <a:r>
              <a:rPr lang="en" sz="1800">
                <a:solidFill>
                  <a:schemeClr val="dk1"/>
                </a:solidFill>
              </a:rPr>
              <a:t> ⊕ </a:t>
            </a:r>
            <a:r>
              <a:rPr i="1" lang="en" sz="1800">
                <a:solidFill>
                  <a:schemeClr val="dk1"/>
                </a:solidFill>
              </a:rPr>
              <a:t>M</a:t>
            </a:r>
            <a:r>
              <a:rPr lang="en" sz="1300">
                <a:solidFill>
                  <a:schemeClr val="dk1"/>
                </a:solidFill>
              </a:rPr>
              <a:t>1</a:t>
            </a:r>
            <a:endParaRPr sz="1800">
              <a:solidFill>
                <a:schemeClr val="dk1"/>
              </a:solidFill>
            </a:endParaRPr>
          </a:p>
        </p:txBody>
      </p:sp>
      <p:cxnSp>
        <p:nvCxnSpPr>
          <p:cNvPr id="1165" name="Google Shape;1165;p106"/>
          <p:cNvCxnSpPr>
            <a:stCxn id="1152" idx="3"/>
            <a:endCxn id="1163" idx="0"/>
          </p:cNvCxnSpPr>
          <p:nvPr/>
        </p:nvCxnSpPr>
        <p:spPr>
          <a:xfrm>
            <a:off x="5057700" y="2405200"/>
            <a:ext cx="575400" cy="559200"/>
          </a:xfrm>
          <a:prstGeom prst="bentConnector2">
            <a:avLst/>
          </a:prstGeom>
          <a:noFill/>
          <a:ln cap="flat" cmpd="sng" w="9525">
            <a:solidFill>
              <a:schemeClr val="dk2"/>
            </a:solidFill>
            <a:prstDash val="solid"/>
            <a:round/>
            <a:headEnd len="med" w="med" type="none"/>
            <a:tailEnd len="med" w="med" type="triangle"/>
          </a:ln>
        </p:spPr>
      </p:cxnSp>
      <p:cxnSp>
        <p:nvCxnSpPr>
          <p:cNvPr id="1166" name="Google Shape;1166;p106"/>
          <p:cNvCxnSpPr>
            <a:stCxn id="1161" idx="3"/>
            <a:endCxn id="1163" idx="2"/>
          </p:cNvCxnSpPr>
          <p:nvPr/>
        </p:nvCxnSpPr>
        <p:spPr>
          <a:xfrm flipH="1" rot="10800000">
            <a:off x="5057700" y="3434475"/>
            <a:ext cx="575400" cy="546000"/>
          </a:xfrm>
          <a:prstGeom prst="bentConnector2">
            <a:avLst/>
          </a:prstGeom>
          <a:noFill/>
          <a:ln cap="flat" cmpd="sng" w="9525">
            <a:solidFill>
              <a:schemeClr val="dk2"/>
            </a:solidFill>
            <a:prstDash val="solid"/>
            <a:round/>
            <a:headEnd len="med" w="med" type="none"/>
            <a:tailEnd len="med" w="med" type="triangle"/>
          </a:ln>
        </p:spPr>
      </p:cxnSp>
      <p:cxnSp>
        <p:nvCxnSpPr>
          <p:cNvPr id="1167" name="Google Shape;1167;p106"/>
          <p:cNvCxnSpPr>
            <a:stCxn id="1163" idx="3"/>
            <a:endCxn id="1164" idx="1"/>
          </p:cNvCxnSpPr>
          <p:nvPr/>
        </p:nvCxnSpPr>
        <p:spPr>
          <a:xfrm>
            <a:off x="5836275" y="3199425"/>
            <a:ext cx="368700" cy="0"/>
          </a:xfrm>
          <a:prstGeom prst="straightConnector1">
            <a:avLst/>
          </a:prstGeom>
          <a:noFill/>
          <a:ln cap="flat" cmpd="sng" w="9525">
            <a:solidFill>
              <a:schemeClr val="dk2"/>
            </a:solidFill>
            <a:prstDash val="solid"/>
            <a:round/>
            <a:headEnd len="med" w="med" type="none"/>
            <a:tailEnd len="med" w="med" type="triangle"/>
          </a:ln>
        </p:spPr>
      </p:cxnSp>
      <p:sp>
        <p:nvSpPr>
          <p:cNvPr id="1168" name="Google Shape;1168;p106"/>
          <p:cNvSpPr txBox="1"/>
          <p:nvPr/>
        </p:nvSpPr>
        <p:spPr>
          <a:xfrm>
            <a:off x="7985600" y="1293425"/>
            <a:ext cx="7653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t>Eve</a:t>
            </a:r>
            <a:endParaRPr sz="1800"/>
          </a:p>
        </p:txBody>
      </p:sp>
      <p:sp>
        <p:nvSpPr>
          <p:cNvPr id="1169" name="Google Shape;1169;p106"/>
          <p:cNvSpPr txBox="1"/>
          <p:nvPr/>
        </p:nvSpPr>
        <p:spPr>
          <a:xfrm>
            <a:off x="275550" y="4539800"/>
            <a:ext cx="5685300" cy="461700"/>
          </a:xfrm>
          <a:prstGeom prst="rect">
            <a:avLst/>
          </a:prstGeom>
          <a:solidFill>
            <a:srgbClr val="FFAB40"/>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If Eve XORs the two ciphertexts, she learns </a:t>
            </a:r>
            <a:r>
              <a:rPr i="1" lang="en" sz="1800">
                <a:solidFill>
                  <a:schemeClr val="dk1"/>
                </a:solidFill>
              </a:rPr>
              <a:t>M</a:t>
            </a:r>
            <a:r>
              <a:rPr lang="en" sz="1300">
                <a:solidFill>
                  <a:schemeClr val="dk1"/>
                </a:solidFill>
              </a:rPr>
              <a:t>0</a:t>
            </a:r>
            <a:r>
              <a:rPr lang="en" sz="1800">
                <a:solidFill>
                  <a:schemeClr val="dk1"/>
                </a:solidFill>
              </a:rPr>
              <a:t> ⊕ </a:t>
            </a:r>
            <a:r>
              <a:rPr i="1" lang="en" sz="1800">
                <a:solidFill>
                  <a:schemeClr val="dk1"/>
                </a:solidFill>
              </a:rPr>
              <a:t>M</a:t>
            </a:r>
            <a:r>
              <a:rPr lang="en" sz="1300">
                <a:solidFill>
                  <a:schemeClr val="dk1"/>
                </a:solidFill>
              </a:rPr>
              <a:t>1</a:t>
            </a:r>
            <a:r>
              <a:rPr lang="en" sz="1800"/>
              <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7"/>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Two-Time Pads?</a:t>
            </a:r>
            <a:endParaRPr/>
          </a:p>
        </p:txBody>
      </p:sp>
      <p:sp>
        <p:nvSpPr>
          <p:cNvPr id="1175" name="Google Shape;1175;p107"/>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if we use the same key </a:t>
            </a:r>
            <a:r>
              <a:rPr i="1" lang="en"/>
              <a:t>twice</a:t>
            </a:r>
            <a:r>
              <a:rPr lang="en"/>
              <a:t>?</a:t>
            </a:r>
            <a:endParaRPr/>
          </a:p>
          <a:p>
            <a:pPr indent="-317500" lvl="1" marL="914400" rtl="0" algn="l">
              <a:spcBef>
                <a:spcPts val="0"/>
              </a:spcBef>
              <a:spcAft>
                <a:spcPts val="0"/>
              </a:spcAft>
              <a:buSzPts val="1400"/>
              <a:buChar char="○"/>
            </a:pPr>
            <a:r>
              <a:rPr lang="en"/>
              <a:t>Alice encrypts </a:t>
            </a:r>
            <a:r>
              <a:rPr i="1" lang="en"/>
              <a:t>M</a:t>
            </a:r>
            <a:r>
              <a:rPr i="1" lang="en" sz="900"/>
              <a:t>0</a:t>
            </a:r>
            <a:r>
              <a:rPr lang="en"/>
              <a:t> and </a:t>
            </a:r>
            <a:r>
              <a:rPr i="1" lang="en"/>
              <a:t>M</a:t>
            </a:r>
            <a:r>
              <a:rPr i="1" lang="en" sz="900"/>
              <a:t>1</a:t>
            </a:r>
            <a:r>
              <a:rPr lang="en"/>
              <a:t> with the same key</a:t>
            </a:r>
            <a:endParaRPr/>
          </a:p>
          <a:p>
            <a:pPr indent="-317500" lvl="1" marL="914400" rtl="0" algn="l">
              <a:spcBef>
                <a:spcPts val="0"/>
              </a:spcBef>
              <a:spcAft>
                <a:spcPts val="0"/>
              </a:spcAft>
              <a:buSzPts val="1400"/>
              <a:buChar char="○"/>
            </a:pPr>
            <a:r>
              <a:rPr lang="en"/>
              <a:t>Eve observes </a:t>
            </a:r>
            <a:r>
              <a:rPr i="1" lang="en"/>
              <a:t>K</a:t>
            </a:r>
            <a:r>
              <a:rPr lang="en"/>
              <a:t> ⊕ </a:t>
            </a:r>
            <a:r>
              <a:rPr i="1" lang="en"/>
              <a:t>M</a:t>
            </a:r>
            <a:r>
              <a:rPr i="1" lang="en" sz="900"/>
              <a:t>0</a:t>
            </a:r>
            <a:r>
              <a:rPr i="1" lang="en"/>
              <a:t> </a:t>
            </a:r>
            <a:r>
              <a:rPr lang="en"/>
              <a:t>and </a:t>
            </a:r>
            <a:r>
              <a:rPr i="1" lang="en"/>
              <a:t>K</a:t>
            </a:r>
            <a:r>
              <a:rPr lang="en"/>
              <a:t> ⊕ </a:t>
            </a:r>
            <a:r>
              <a:rPr i="1" lang="en"/>
              <a:t>M</a:t>
            </a:r>
            <a:r>
              <a:rPr i="1" lang="en" sz="900"/>
              <a:t>1</a:t>
            </a:r>
            <a:r>
              <a:rPr i="1" lang="en"/>
              <a:t> </a:t>
            </a:r>
            <a:endParaRPr/>
          </a:p>
          <a:p>
            <a:pPr indent="-317500" lvl="1" marL="914400" rtl="0" algn="l">
              <a:spcBef>
                <a:spcPts val="0"/>
              </a:spcBef>
              <a:spcAft>
                <a:spcPts val="0"/>
              </a:spcAft>
              <a:buSzPts val="1400"/>
              <a:buChar char="○"/>
            </a:pPr>
            <a:r>
              <a:rPr lang="en"/>
              <a:t>Eve computes (</a:t>
            </a:r>
            <a:r>
              <a:rPr i="1" lang="en"/>
              <a:t>K</a:t>
            </a:r>
            <a:r>
              <a:rPr lang="en"/>
              <a:t> ⊕ </a:t>
            </a:r>
            <a:r>
              <a:rPr i="1" lang="en"/>
              <a:t>M</a:t>
            </a:r>
            <a:r>
              <a:rPr i="1" lang="en" sz="900"/>
              <a:t>0</a:t>
            </a:r>
            <a:r>
              <a:rPr lang="en"/>
              <a:t>) ⊕ (</a:t>
            </a:r>
            <a:r>
              <a:rPr i="1" lang="en"/>
              <a:t>K</a:t>
            </a:r>
            <a:r>
              <a:rPr lang="en"/>
              <a:t> ⊕ </a:t>
            </a:r>
            <a:r>
              <a:rPr i="1" lang="en"/>
              <a:t>M</a:t>
            </a:r>
            <a:r>
              <a:rPr i="1" lang="en" sz="900"/>
              <a:t>1</a:t>
            </a:r>
            <a:r>
              <a:rPr lang="en"/>
              <a:t>) = </a:t>
            </a:r>
            <a:r>
              <a:rPr i="1" lang="en"/>
              <a:t>M</a:t>
            </a:r>
            <a:r>
              <a:rPr i="1" lang="en" sz="900"/>
              <a:t>0</a:t>
            </a:r>
            <a:r>
              <a:rPr i="1" lang="en"/>
              <a:t> </a:t>
            </a:r>
            <a:r>
              <a:rPr lang="en"/>
              <a:t>⊕ </a:t>
            </a:r>
            <a:r>
              <a:rPr i="1" lang="en"/>
              <a:t>M</a:t>
            </a:r>
            <a:r>
              <a:rPr i="1" lang="en" sz="900"/>
              <a:t>1</a:t>
            </a:r>
            <a:endParaRPr/>
          </a:p>
          <a:p>
            <a:pPr indent="-317500" lvl="2" marL="1371600" rtl="0" algn="l">
              <a:spcBef>
                <a:spcPts val="0"/>
              </a:spcBef>
              <a:spcAft>
                <a:spcPts val="0"/>
              </a:spcAft>
              <a:buSzPts val="1400"/>
              <a:buChar char="■"/>
            </a:pPr>
            <a:r>
              <a:rPr lang="en"/>
              <a:t>Recall the XOR property: the </a:t>
            </a:r>
            <a:r>
              <a:rPr i="1" lang="en"/>
              <a:t>K</a:t>
            </a:r>
            <a:r>
              <a:rPr lang="en"/>
              <a:t>'s cancel out</a:t>
            </a:r>
            <a:endParaRPr/>
          </a:p>
          <a:p>
            <a:pPr indent="-342900" lvl="0" marL="457200" rtl="0" algn="l">
              <a:spcBef>
                <a:spcPts val="0"/>
              </a:spcBef>
              <a:spcAft>
                <a:spcPts val="0"/>
              </a:spcAft>
              <a:buSzPts val="1800"/>
              <a:buChar char="●"/>
            </a:pPr>
            <a:r>
              <a:rPr lang="en"/>
              <a:t>Eve has learned </a:t>
            </a:r>
            <a:r>
              <a:rPr i="1" lang="en"/>
              <a:t>M</a:t>
            </a:r>
            <a:r>
              <a:rPr i="1" lang="en" sz="1300"/>
              <a:t>0</a:t>
            </a:r>
            <a:r>
              <a:rPr i="1" lang="en"/>
              <a:t> </a:t>
            </a:r>
            <a:r>
              <a:rPr lang="en"/>
              <a:t>⊕ </a:t>
            </a:r>
            <a:r>
              <a:rPr i="1" lang="en"/>
              <a:t>M</a:t>
            </a:r>
            <a:r>
              <a:rPr i="1" lang="en" sz="1300"/>
              <a:t>1</a:t>
            </a:r>
            <a:r>
              <a:rPr lang="en"/>
              <a:t>. This is partial information about the messages!</a:t>
            </a:r>
            <a:endParaRPr/>
          </a:p>
          <a:p>
            <a:pPr indent="-317500" lvl="1" marL="914400" rtl="0" algn="l">
              <a:spcBef>
                <a:spcPts val="0"/>
              </a:spcBef>
              <a:spcAft>
                <a:spcPts val="0"/>
              </a:spcAft>
              <a:buSzPts val="1400"/>
              <a:buChar char="○"/>
            </a:pPr>
            <a:r>
              <a:rPr lang="en"/>
              <a:t>In words, Eve knows which bits in </a:t>
            </a:r>
            <a:r>
              <a:rPr i="1" lang="en"/>
              <a:t>M</a:t>
            </a:r>
            <a:r>
              <a:rPr i="1" lang="en" sz="900"/>
              <a:t>0</a:t>
            </a:r>
            <a:r>
              <a:rPr lang="en"/>
              <a:t> match bits in </a:t>
            </a:r>
            <a:r>
              <a:rPr i="1" lang="en"/>
              <a:t>M</a:t>
            </a:r>
            <a:r>
              <a:rPr i="1" lang="en" sz="900"/>
              <a:t>1</a:t>
            </a:r>
            <a:endParaRPr/>
          </a:p>
          <a:p>
            <a:pPr indent="-317500" lvl="1" marL="914400" rtl="0" algn="l">
              <a:spcBef>
                <a:spcPts val="0"/>
              </a:spcBef>
              <a:spcAft>
                <a:spcPts val="0"/>
              </a:spcAft>
              <a:buSzPts val="1400"/>
              <a:buChar char="○"/>
            </a:pPr>
            <a:r>
              <a:rPr lang="en"/>
              <a:t>If Eve knows </a:t>
            </a:r>
            <a:r>
              <a:rPr i="1" lang="en"/>
              <a:t>M</a:t>
            </a:r>
            <a:r>
              <a:rPr i="1" lang="en" sz="900"/>
              <a:t>0</a:t>
            </a:r>
            <a:r>
              <a:rPr lang="en"/>
              <a:t>, she can deduce </a:t>
            </a:r>
            <a:r>
              <a:rPr i="1" lang="en"/>
              <a:t>M</a:t>
            </a:r>
            <a:r>
              <a:rPr i="1" lang="en" sz="900"/>
              <a:t>1</a:t>
            </a:r>
            <a:r>
              <a:rPr lang="en"/>
              <a:t> (and vice-versa)</a:t>
            </a:r>
            <a:endParaRPr/>
          </a:p>
          <a:p>
            <a:pPr indent="-317500" lvl="1" marL="914400" rtl="0" algn="l">
              <a:spcBef>
                <a:spcPts val="0"/>
              </a:spcBef>
              <a:spcAft>
                <a:spcPts val="0"/>
              </a:spcAft>
              <a:buSzPts val="1400"/>
              <a:buChar char="○"/>
            </a:pPr>
            <a:r>
              <a:rPr lang="en"/>
              <a:t>Eve can also guess </a:t>
            </a:r>
            <a:r>
              <a:rPr i="1" lang="en"/>
              <a:t>M</a:t>
            </a:r>
            <a:r>
              <a:rPr i="1" lang="en" sz="900"/>
              <a:t>0</a:t>
            </a:r>
            <a:r>
              <a:rPr lang="en"/>
              <a:t> and check that </a:t>
            </a:r>
            <a:r>
              <a:rPr i="1" lang="en"/>
              <a:t>M</a:t>
            </a:r>
            <a:r>
              <a:rPr i="1" lang="en" sz="900"/>
              <a:t>1</a:t>
            </a:r>
            <a:r>
              <a:rPr lang="en"/>
              <a:t> matches her guess for </a:t>
            </a:r>
            <a:r>
              <a:rPr i="1" lang="en"/>
              <a:t>M</a:t>
            </a:r>
            <a:r>
              <a:rPr i="1" lang="en" sz="900"/>
              <a:t>0</a:t>
            </a:r>
            <a:endParaRPr/>
          </a:p>
          <a:p>
            <a:pPr indent="-342900" lvl="0" marL="457200" rtl="0" algn="l">
              <a:spcBef>
                <a:spcPts val="0"/>
              </a:spcBef>
              <a:spcAft>
                <a:spcPts val="0"/>
              </a:spcAft>
              <a:buSzPts val="1800"/>
              <a:buChar char="●"/>
            </a:pPr>
            <a:r>
              <a:rPr lang="en"/>
              <a:t>Result: One-time pads are not secure if the key is reused</a:t>
            </a:r>
            <a:endParaRPr/>
          </a:p>
          <a:p>
            <a:pPr indent="-317500" lvl="1" marL="914400" rtl="0" algn="l">
              <a:spcBef>
                <a:spcPts val="0"/>
              </a:spcBef>
              <a:spcAft>
                <a:spcPts val="0"/>
              </a:spcAft>
              <a:buSzPts val="1400"/>
              <a:buChar char="○"/>
            </a:pPr>
            <a:r>
              <a:rPr lang="en"/>
              <a:t>Alice and Bob must use a different key for every message!</a:t>
            </a:r>
            <a:endParaRPr/>
          </a:p>
        </p:txBody>
      </p:sp>
      <p:sp>
        <p:nvSpPr>
          <p:cNvPr id="1176" name="Google Shape;1176;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8"/>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Impracticality of One-Time Pads</a:t>
            </a:r>
            <a:endParaRPr/>
          </a:p>
        </p:txBody>
      </p:sp>
      <p:sp>
        <p:nvSpPr>
          <p:cNvPr id="1182" name="Google Shape;1182;p108"/>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Problem #1: Key generation</a:t>
            </a:r>
            <a:endParaRPr/>
          </a:p>
          <a:p>
            <a:pPr indent="-317500" lvl="1" marL="914400" rtl="0" algn="l">
              <a:spcBef>
                <a:spcPts val="0"/>
              </a:spcBef>
              <a:spcAft>
                <a:spcPts val="0"/>
              </a:spcAft>
              <a:buSzPts val="1400"/>
              <a:buChar char="○"/>
            </a:pPr>
            <a:r>
              <a:rPr lang="en"/>
              <a:t>For security to hold, keys must be randomly generated for every message, and never reused</a:t>
            </a:r>
            <a:endParaRPr/>
          </a:p>
          <a:p>
            <a:pPr indent="-317500" lvl="1" marL="914400" rtl="0" algn="l">
              <a:spcBef>
                <a:spcPts val="0"/>
              </a:spcBef>
              <a:spcAft>
                <a:spcPts val="0"/>
              </a:spcAft>
              <a:buSzPts val="1400"/>
              <a:buChar char="○"/>
            </a:pPr>
            <a:r>
              <a:rPr lang="en"/>
              <a:t>Randomness is expensive, as we’ll see later</a:t>
            </a:r>
            <a:endParaRPr/>
          </a:p>
          <a:p>
            <a:pPr indent="-342900" lvl="0" marL="457200" rtl="0" algn="l">
              <a:spcBef>
                <a:spcPts val="0"/>
              </a:spcBef>
              <a:spcAft>
                <a:spcPts val="0"/>
              </a:spcAft>
              <a:buSzPts val="1800"/>
              <a:buChar char="●"/>
            </a:pPr>
            <a:r>
              <a:rPr lang="en"/>
              <a:t>Problem #2: Key distribution</a:t>
            </a:r>
            <a:endParaRPr/>
          </a:p>
          <a:p>
            <a:pPr indent="-317500" lvl="1" marL="914400" rtl="0" algn="l">
              <a:spcBef>
                <a:spcPts val="0"/>
              </a:spcBef>
              <a:spcAft>
                <a:spcPts val="0"/>
              </a:spcAft>
              <a:buSzPts val="1400"/>
              <a:buChar char="○"/>
            </a:pPr>
            <a:r>
              <a:rPr lang="en"/>
              <a:t>To communicate an </a:t>
            </a:r>
            <a:r>
              <a:rPr i="1" lang="en"/>
              <a:t>n</a:t>
            </a:r>
            <a:r>
              <a:rPr lang="en"/>
              <a:t>-bit message, we need to securely communicate an </a:t>
            </a:r>
            <a:r>
              <a:rPr i="1" lang="en"/>
              <a:t>n</a:t>
            </a:r>
            <a:r>
              <a:rPr lang="en"/>
              <a:t>-bit key first</a:t>
            </a:r>
            <a:endParaRPr/>
          </a:p>
          <a:p>
            <a:pPr indent="-317500" lvl="1" marL="914400" rtl="0" algn="l">
              <a:spcBef>
                <a:spcPts val="0"/>
              </a:spcBef>
              <a:spcAft>
                <a:spcPts val="0"/>
              </a:spcAft>
              <a:buSzPts val="1400"/>
              <a:buChar char="○"/>
            </a:pPr>
            <a:r>
              <a:rPr lang="en"/>
              <a:t>But if we have a way to securely communicate an </a:t>
            </a:r>
            <a:r>
              <a:rPr i="1" lang="en"/>
              <a:t>n</a:t>
            </a:r>
            <a:r>
              <a:rPr lang="en"/>
              <a:t>-bit key, we could have communicated the message directly!</a:t>
            </a:r>
            <a:endParaRPr/>
          </a:p>
          <a:p>
            <a:pPr indent="-342900" lvl="0" marL="457200" rtl="0" algn="l">
              <a:spcBef>
                <a:spcPts val="0"/>
              </a:spcBef>
              <a:spcAft>
                <a:spcPts val="0"/>
              </a:spcAft>
              <a:buSzPts val="1800"/>
              <a:buChar char="●"/>
            </a:pPr>
            <a:r>
              <a:rPr lang="en"/>
              <a:t>Only practical application: Communicate keys in advance</a:t>
            </a:r>
            <a:endParaRPr/>
          </a:p>
          <a:p>
            <a:pPr indent="-317500" lvl="1" marL="914400" rtl="0" algn="l">
              <a:spcBef>
                <a:spcPts val="0"/>
              </a:spcBef>
              <a:spcAft>
                <a:spcPts val="0"/>
              </a:spcAft>
              <a:buSzPts val="1400"/>
              <a:buChar char="○"/>
            </a:pPr>
            <a:r>
              <a:rPr lang="en"/>
              <a:t>You have a secure channel now, but you won’t have it later</a:t>
            </a:r>
            <a:endParaRPr/>
          </a:p>
          <a:p>
            <a:pPr indent="-317500" lvl="1" marL="914400" rtl="0" algn="l">
              <a:spcBef>
                <a:spcPts val="0"/>
              </a:spcBef>
              <a:spcAft>
                <a:spcPts val="0"/>
              </a:spcAft>
              <a:buSzPts val="1400"/>
              <a:buChar char="○"/>
            </a:pPr>
            <a:r>
              <a:rPr lang="en"/>
              <a:t>Use the secure channel now to communicate keys in advance</a:t>
            </a:r>
            <a:endParaRPr/>
          </a:p>
          <a:p>
            <a:pPr indent="-317500" lvl="1" marL="914400" rtl="0" algn="l">
              <a:spcBef>
                <a:spcPts val="0"/>
              </a:spcBef>
              <a:spcAft>
                <a:spcPts val="0"/>
              </a:spcAft>
              <a:buSzPts val="1400"/>
              <a:buChar char="○"/>
            </a:pPr>
            <a:r>
              <a:rPr lang="en"/>
              <a:t>Use one-time pad later to communicate over the insecure channel</a:t>
            </a:r>
            <a:endParaRPr/>
          </a:p>
          <a:p>
            <a:pPr indent="-317500" lvl="1" marL="914400" rtl="0" algn="l">
              <a:spcBef>
                <a:spcPts val="0"/>
              </a:spcBef>
              <a:spcAft>
                <a:spcPts val="0"/>
              </a:spcAft>
              <a:buSzPts val="1400"/>
              <a:buChar char="○"/>
            </a:pPr>
            <a:r>
              <a:rPr lang="en"/>
              <a:t>And people can compute this by hand without computers!</a:t>
            </a:r>
            <a:endParaRPr/>
          </a:p>
        </p:txBody>
      </p:sp>
      <p:sp>
        <p:nvSpPr>
          <p:cNvPr id="1183" name="Google Shape;1183;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187" name="Shape 1187"/>
        <p:cNvGrpSpPr/>
        <p:nvPr/>
      </p:nvGrpSpPr>
      <p:grpSpPr>
        <a:xfrm>
          <a:off x="0" y="0"/>
          <a:ext cx="0" cy="0"/>
          <a:chOff x="0" y="0"/>
          <a:chExt cx="0" cy="0"/>
        </a:xfrm>
      </p:grpSpPr>
      <p:sp>
        <p:nvSpPr>
          <p:cNvPr id="1188" name="Google Shape;1188;p109"/>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One-Time Pads in Practice: Spies</a:t>
            </a:r>
            <a:endParaRPr/>
          </a:p>
        </p:txBody>
      </p:sp>
      <p:sp>
        <p:nvSpPr>
          <p:cNvPr id="1189" name="Google Shape;1189;p109"/>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 home base, the spy obtains a large amount of key material (e.g. a book of random bits)</a:t>
            </a:r>
            <a:endParaRPr/>
          </a:p>
          <a:p>
            <a:pPr indent="-342900" lvl="0" marL="457200" rtl="0" algn="l">
              <a:spcBef>
                <a:spcPts val="0"/>
              </a:spcBef>
              <a:spcAft>
                <a:spcPts val="0"/>
              </a:spcAft>
              <a:buSzPts val="1800"/>
              <a:buChar char="●"/>
            </a:pPr>
            <a:r>
              <a:rPr lang="en"/>
              <a:t>In the field, the spy listens for secret messages from their home country</a:t>
            </a:r>
            <a:endParaRPr/>
          </a:p>
          <a:p>
            <a:pPr indent="-317500" lvl="1" marL="914400" rtl="0" algn="l">
              <a:spcBef>
                <a:spcPts val="0"/>
              </a:spcBef>
              <a:spcAft>
                <a:spcPts val="0"/>
              </a:spcAft>
              <a:buSzPts val="1400"/>
              <a:buChar char="○"/>
            </a:pPr>
            <a:r>
              <a:rPr lang="en"/>
              <a:t>There are shortwave and terrestrial radio “number stations”</a:t>
            </a:r>
            <a:endParaRPr/>
          </a:p>
          <a:p>
            <a:pPr indent="-317500" lvl="1" marL="914400" rtl="0" algn="l">
              <a:spcBef>
                <a:spcPts val="0"/>
              </a:spcBef>
              <a:spcAft>
                <a:spcPts val="0"/>
              </a:spcAft>
              <a:buSzPts val="1400"/>
              <a:buChar char="○"/>
            </a:pPr>
            <a:r>
              <a:rPr lang="en"/>
              <a:t>At a regular time, a voice gets on the air and reads a series of numbers</a:t>
            </a:r>
            <a:endParaRPr/>
          </a:p>
          <a:p>
            <a:pPr indent="-317500" lvl="1" marL="914400" rtl="0" algn="l">
              <a:spcBef>
                <a:spcPts val="0"/>
              </a:spcBef>
              <a:spcAft>
                <a:spcPts val="0"/>
              </a:spcAft>
              <a:buSzPts val="1400"/>
              <a:buChar char="○"/>
            </a:pPr>
            <a:r>
              <a:rPr lang="en"/>
              <a:t>If you don’t know the key, this looks like a meaningless sequence of random numbers</a:t>
            </a:r>
            <a:endParaRPr/>
          </a:p>
          <a:p>
            <a:pPr indent="-317500" lvl="1" marL="914400" rtl="0" algn="l">
              <a:spcBef>
                <a:spcPts val="0"/>
              </a:spcBef>
              <a:spcAft>
                <a:spcPts val="0"/>
              </a:spcAft>
              <a:buSzPts val="1400"/>
              <a:buChar char="○"/>
            </a:pPr>
            <a:r>
              <a:rPr lang="en"/>
              <a:t>If you know the key, you can decrypt the spy message!</a:t>
            </a:r>
            <a:endParaRPr/>
          </a:p>
          <a:p>
            <a:pPr indent="-342900" lvl="0" marL="457200" rtl="0" algn="l">
              <a:spcBef>
                <a:spcPts val="0"/>
              </a:spcBef>
              <a:spcAft>
                <a:spcPts val="0"/>
              </a:spcAft>
              <a:buSzPts val="1800"/>
              <a:buChar char="●"/>
            </a:pPr>
            <a:r>
              <a:rPr lang="en"/>
              <a:t>What if you don’t want to send anything to any spies?</a:t>
            </a:r>
            <a:endParaRPr/>
          </a:p>
          <a:p>
            <a:pPr indent="-317500" lvl="1" marL="914400" rtl="0" algn="l">
              <a:spcBef>
                <a:spcPts val="0"/>
              </a:spcBef>
              <a:spcAft>
                <a:spcPts val="0"/>
              </a:spcAft>
              <a:buSzPts val="1400"/>
              <a:buChar char="○"/>
            </a:pPr>
            <a:r>
              <a:rPr lang="en"/>
              <a:t>Read out a list of random numbers anyway</a:t>
            </a:r>
            <a:endParaRPr/>
          </a:p>
          <a:p>
            <a:pPr indent="-317500" lvl="1" marL="914400" rtl="0" algn="l">
              <a:spcBef>
                <a:spcPts val="0"/>
              </a:spcBef>
              <a:spcAft>
                <a:spcPts val="0"/>
              </a:spcAft>
              <a:buSzPts val="1400"/>
              <a:buChar char="○"/>
            </a:pPr>
            <a:r>
              <a:rPr lang="en"/>
              <a:t>Because one-time pad leaks no information, an eavesdropper can’t distinguish between an encrypted message and random numbers!</a:t>
            </a:r>
            <a:endParaRPr/>
          </a:p>
        </p:txBody>
      </p:sp>
      <p:sp>
        <p:nvSpPr>
          <p:cNvPr id="1190" name="Google Shape;1190;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194" name="Shape 1194"/>
        <p:cNvGrpSpPr/>
        <p:nvPr/>
      </p:nvGrpSpPr>
      <p:grpSpPr>
        <a:xfrm>
          <a:off x="0" y="0"/>
          <a:ext cx="0" cy="0"/>
          <a:chOff x="0" y="0"/>
          <a:chExt cx="0" cy="0"/>
        </a:xfrm>
      </p:grpSpPr>
      <p:sp>
        <p:nvSpPr>
          <p:cNvPr id="1195" name="Google Shape;1195;p110"/>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Two-Time Pads in Practice: VENONA</a:t>
            </a:r>
            <a:endParaRPr/>
          </a:p>
        </p:txBody>
      </p:sp>
      <p:sp>
        <p:nvSpPr>
          <p:cNvPr id="1196" name="Google Shape;1196;p110"/>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Soviet spies used one-time pads for communication from their spies in the US</a:t>
            </a:r>
            <a:endParaRPr/>
          </a:p>
          <a:p>
            <a:pPr indent="-342900" lvl="0" marL="457200" rtl="0" algn="l">
              <a:spcBef>
                <a:spcPts val="0"/>
              </a:spcBef>
              <a:spcAft>
                <a:spcPts val="0"/>
              </a:spcAft>
              <a:buSzPts val="1800"/>
              <a:buChar char="●"/>
            </a:pPr>
            <a:r>
              <a:rPr lang="en"/>
              <a:t>During WWII, the Soviets started reusing key material</a:t>
            </a:r>
            <a:endParaRPr/>
          </a:p>
          <a:p>
            <a:pPr indent="-317500" lvl="1" marL="914400" rtl="0" algn="l">
              <a:spcBef>
                <a:spcPts val="0"/>
              </a:spcBef>
              <a:spcAft>
                <a:spcPts val="0"/>
              </a:spcAft>
              <a:buSzPts val="1400"/>
              <a:buChar char="○"/>
            </a:pPr>
            <a:r>
              <a:rPr lang="en"/>
              <a:t>Uncertain whether it was just the cost of generating pads or what…</a:t>
            </a:r>
            <a:endParaRPr/>
          </a:p>
          <a:p>
            <a:pPr indent="-342900" lvl="0" marL="457200" rtl="0" algn="l">
              <a:spcBef>
                <a:spcPts val="0"/>
              </a:spcBef>
              <a:spcAft>
                <a:spcPts val="0"/>
              </a:spcAft>
              <a:buSzPts val="1800"/>
              <a:buChar char="●"/>
            </a:pPr>
            <a:r>
              <a:rPr lang="en"/>
              <a:t>VENONA was a US cryptanalysis project designed to break these messages</a:t>
            </a:r>
            <a:endParaRPr/>
          </a:p>
          <a:p>
            <a:pPr indent="-317500" lvl="1" marL="914400" rtl="0" algn="l">
              <a:spcBef>
                <a:spcPts val="0"/>
              </a:spcBef>
              <a:spcAft>
                <a:spcPts val="0"/>
              </a:spcAft>
              <a:buSzPts val="1400"/>
              <a:buChar char="○"/>
            </a:pPr>
            <a:r>
              <a:rPr lang="en"/>
              <a:t>Included confirming/identifying the spies targeting the US Manhattan project</a:t>
            </a:r>
            <a:endParaRPr/>
          </a:p>
          <a:p>
            <a:pPr indent="-317500" lvl="1" marL="914400" rtl="0" algn="l">
              <a:spcBef>
                <a:spcPts val="0"/>
              </a:spcBef>
              <a:spcAft>
                <a:spcPts val="0"/>
              </a:spcAft>
              <a:buSzPts val="1400"/>
              <a:buChar char="○"/>
            </a:pPr>
            <a:r>
              <a:rPr lang="en"/>
              <a:t>Project continued until 1980!</a:t>
            </a:r>
            <a:endParaRPr/>
          </a:p>
          <a:p>
            <a:pPr indent="-342900" lvl="0" marL="457200" rtl="0" algn="l">
              <a:spcBef>
                <a:spcPts val="0"/>
              </a:spcBef>
              <a:spcAft>
                <a:spcPts val="0"/>
              </a:spcAft>
              <a:buSzPts val="1800"/>
              <a:buChar char="●"/>
            </a:pPr>
            <a:r>
              <a:rPr lang="en"/>
              <a:t>Not declassified until 1995!</a:t>
            </a:r>
            <a:endParaRPr/>
          </a:p>
          <a:p>
            <a:pPr indent="-317500" lvl="1" marL="914400" rtl="0" algn="l">
              <a:spcBef>
                <a:spcPts val="0"/>
              </a:spcBef>
              <a:spcAft>
                <a:spcPts val="0"/>
              </a:spcAft>
              <a:buSzPts val="1400"/>
              <a:buChar char="○"/>
            </a:pPr>
            <a:r>
              <a:rPr lang="en"/>
              <a:t>So secret even President Truman wasn’t informed about it</a:t>
            </a:r>
            <a:endParaRPr/>
          </a:p>
          <a:p>
            <a:pPr indent="-317500" lvl="1" marL="914400" rtl="0" algn="l">
              <a:spcBef>
                <a:spcPts val="0"/>
              </a:spcBef>
              <a:spcAft>
                <a:spcPts val="0"/>
              </a:spcAft>
              <a:buSzPts val="1400"/>
              <a:buChar char="○"/>
            </a:pPr>
            <a:r>
              <a:rPr lang="en"/>
              <a:t>The Soviets found out about it in 1949 through their spy Ken Philby, but their one-time pad reuse was fixed after 1948 anyway</a:t>
            </a:r>
            <a:endParaRPr/>
          </a:p>
          <a:p>
            <a:pPr indent="-342900" lvl="0" marL="457200" rtl="0" algn="l">
              <a:spcBef>
                <a:spcPts val="0"/>
              </a:spcBef>
              <a:spcAft>
                <a:spcPts val="0"/>
              </a:spcAft>
              <a:buSzPts val="1800"/>
              <a:buChar char="●"/>
            </a:pPr>
            <a:r>
              <a:rPr b="1" lang="en"/>
              <a:t>Takeaway</a:t>
            </a:r>
            <a:r>
              <a:rPr lang="en"/>
              <a:t>: Otherwise-secure cryptographic systems can fail very badly if used improperly!</a:t>
            </a:r>
            <a:endParaRPr/>
          </a:p>
        </p:txBody>
      </p:sp>
      <p:sp>
        <p:nvSpPr>
          <p:cNvPr id="1197" name="Google Shape;1197;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11"/>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203" name="Google Shape;1203;p111"/>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What’s cryptography?</a:t>
            </a:r>
            <a:endParaRPr/>
          </a:p>
          <a:p>
            <a:pPr indent="-317500" lvl="1" marL="914400" rtl="0" algn="l">
              <a:spcBef>
                <a:spcPts val="0"/>
              </a:spcBef>
              <a:spcAft>
                <a:spcPts val="0"/>
              </a:spcAft>
              <a:buSzPts val="1400"/>
              <a:buChar char="○"/>
            </a:pPr>
            <a:r>
              <a:rPr lang="en"/>
              <a:t>Communicating securely over insecure channels</a:t>
            </a:r>
            <a:endParaRPr/>
          </a:p>
          <a:p>
            <a:pPr indent="-317500" lvl="1" marL="914400" rtl="0" algn="l">
              <a:spcBef>
                <a:spcPts val="0"/>
              </a:spcBef>
              <a:spcAft>
                <a:spcPts val="0"/>
              </a:spcAft>
              <a:buSzPts val="1400"/>
              <a:buChar char="○"/>
            </a:pPr>
            <a:r>
              <a:rPr lang="en"/>
              <a:t>You should never write your own crypto! Use existing libraries instead.</a:t>
            </a:r>
            <a:endParaRPr/>
          </a:p>
          <a:p>
            <a:pPr indent="-342900" lvl="0" marL="457200" rtl="0" algn="l">
              <a:spcBef>
                <a:spcPts val="0"/>
              </a:spcBef>
              <a:spcAft>
                <a:spcPts val="0"/>
              </a:spcAft>
              <a:buSzPts val="1800"/>
              <a:buChar char="●"/>
            </a:pPr>
            <a:r>
              <a:rPr lang="en"/>
              <a:t>Definitions</a:t>
            </a:r>
            <a:endParaRPr/>
          </a:p>
          <a:p>
            <a:pPr indent="-317500" lvl="1" marL="914400" rtl="0" algn="l">
              <a:spcBef>
                <a:spcPts val="0"/>
              </a:spcBef>
              <a:spcAft>
                <a:spcPts val="0"/>
              </a:spcAft>
              <a:buSzPts val="1400"/>
              <a:buChar char="○"/>
            </a:pPr>
            <a:r>
              <a:rPr lang="en"/>
              <a:t>Alice and Bob want to send messages over an insecure channel. Eve can read anything sent over the insecure channel. Mallory can read or modify anything sent over the insecure channel.</a:t>
            </a:r>
            <a:endParaRPr/>
          </a:p>
          <a:p>
            <a:pPr indent="-317500" lvl="1" marL="914400" rtl="0" algn="l">
              <a:spcBef>
                <a:spcPts val="0"/>
              </a:spcBef>
              <a:spcAft>
                <a:spcPts val="0"/>
              </a:spcAft>
              <a:buSzPts val="1400"/>
              <a:buChar char="○"/>
            </a:pPr>
            <a:r>
              <a:rPr lang="en"/>
              <a:t>We want to ensure confidentiality (adversary can’t read message), integrity (adversary can’t modify message), and authenticity (prove message came from sender)</a:t>
            </a:r>
            <a:endParaRPr/>
          </a:p>
          <a:p>
            <a:pPr indent="-317500" lvl="1" marL="914400" rtl="0" algn="l">
              <a:spcBef>
                <a:spcPts val="0"/>
              </a:spcBef>
              <a:spcAft>
                <a:spcPts val="0"/>
              </a:spcAft>
              <a:buSzPts val="1400"/>
              <a:buChar char="○"/>
            </a:pPr>
            <a:r>
              <a:rPr lang="en"/>
              <a:t>Crypto uses secret keys. Kerckhoff’s principle says to assume the attacker knows the entire system, except the secret keys.</a:t>
            </a:r>
            <a:endParaRPr/>
          </a:p>
          <a:p>
            <a:pPr indent="-317500" lvl="1" marL="914400" rtl="0" algn="l">
              <a:spcBef>
                <a:spcPts val="0"/>
              </a:spcBef>
              <a:spcAft>
                <a:spcPts val="0"/>
              </a:spcAft>
              <a:buSzPts val="1400"/>
              <a:buChar char="○"/>
            </a:pPr>
            <a:r>
              <a:rPr lang="en"/>
              <a:t>There are several different threat models. We’ll focus on the chosen plaintext attack, where Eve tricks Alice into encrypting some messages.</a:t>
            </a:r>
            <a:endParaRPr/>
          </a:p>
        </p:txBody>
      </p:sp>
      <p:sp>
        <p:nvSpPr>
          <p:cNvPr id="1204" name="Google Shape;1204;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12"/>
          <p:cNvSpPr txBox="1"/>
          <p:nvPr>
            <p:ph type="title"/>
          </p:nvPr>
        </p:nvSpPr>
        <p:spPr>
          <a:xfrm>
            <a:off x="102700" y="27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210" name="Google Shape;1210;p112"/>
          <p:cNvSpPr txBox="1"/>
          <p:nvPr>
            <p:ph idx="1" type="body"/>
          </p:nvPr>
        </p:nvSpPr>
        <p:spPr>
          <a:xfrm>
            <a:off x="198500" y="1246825"/>
            <a:ext cx="8520600" cy="376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IND-CPA security</a:t>
            </a:r>
            <a:endParaRPr/>
          </a:p>
          <a:p>
            <a:pPr indent="-317500" lvl="1" marL="914400" rtl="0" algn="l">
              <a:spcBef>
                <a:spcPts val="0"/>
              </a:spcBef>
              <a:spcAft>
                <a:spcPts val="0"/>
              </a:spcAft>
              <a:buSzPts val="1400"/>
              <a:buChar char="○"/>
            </a:pPr>
            <a:r>
              <a:rPr lang="en"/>
              <a:t>Even if Eve can trick Alice into encrypting some messages of Eve’s choosing, given the encryption of either </a:t>
            </a:r>
            <a:r>
              <a:rPr i="1" lang="en"/>
              <a:t>M</a:t>
            </a:r>
            <a:r>
              <a:rPr lang="en" sz="900"/>
              <a:t>0</a:t>
            </a:r>
            <a:r>
              <a:rPr lang="en"/>
              <a:t> or </a:t>
            </a:r>
            <a:r>
              <a:rPr i="1" lang="en"/>
              <a:t>M</a:t>
            </a:r>
            <a:r>
              <a:rPr lang="en" sz="900"/>
              <a:t>1</a:t>
            </a:r>
            <a:r>
              <a:rPr lang="en"/>
              <a:t>, Eve cannot distinguish which message was sent with probability greater than 1/2.</a:t>
            </a:r>
            <a:endParaRPr/>
          </a:p>
          <a:p>
            <a:pPr indent="-317500" lvl="1" marL="914400" rtl="0" algn="l">
              <a:spcBef>
                <a:spcPts val="0"/>
              </a:spcBef>
              <a:spcAft>
                <a:spcPts val="0"/>
              </a:spcAft>
              <a:buSzPts val="1400"/>
              <a:buChar char="○"/>
            </a:pPr>
            <a:r>
              <a:rPr lang="en"/>
              <a:t>We can use the IND-CPA game to test for IND-CPA security</a:t>
            </a:r>
            <a:endParaRPr/>
          </a:p>
          <a:p>
            <a:pPr indent="-317500" lvl="1" marL="914400" rtl="0" algn="l">
              <a:spcBef>
                <a:spcPts val="0"/>
              </a:spcBef>
              <a:spcAft>
                <a:spcPts val="0"/>
              </a:spcAft>
              <a:buSzPts val="1400"/>
              <a:buChar char="○"/>
            </a:pPr>
            <a:r>
              <a:rPr lang="en"/>
              <a:t>Edge cases: IND-CPA secure schemes can leak length. Eve is limited to polynomial-time algorithms, and must have a non-negligible advantage to win.</a:t>
            </a:r>
            <a:endParaRPr/>
          </a:p>
          <a:p>
            <a:pPr indent="-342900" lvl="0" marL="457200" rtl="0" algn="l">
              <a:spcBef>
                <a:spcPts val="0"/>
              </a:spcBef>
              <a:spcAft>
                <a:spcPts val="0"/>
              </a:spcAft>
              <a:buSzPts val="1800"/>
              <a:buChar char="●"/>
            </a:pPr>
            <a:r>
              <a:rPr lang="en"/>
              <a:t>One-time pads</a:t>
            </a:r>
            <a:endParaRPr/>
          </a:p>
          <a:p>
            <a:pPr indent="-317500" lvl="1" marL="914400" rtl="0" algn="l">
              <a:spcBef>
                <a:spcPts val="0"/>
              </a:spcBef>
              <a:spcAft>
                <a:spcPts val="0"/>
              </a:spcAft>
              <a:buSzPts val="1400"/>
              <a:buChar char="○"/>
            </a:pPr>
            <a:r>
              <a:rPr lang="en"/>
              <a:t>Symmetric encryption scheme: Alice and Bob share a secret key.</a:t>
            </a:r>
            <a:endParaRPr/>
          </a:p>
          <a:p>
            <a:pPr indent="-317500" lvl="1" marL="914400" rtl="0" algn="l">
              <a:spcBef>
                <a:spcPts val="0"/>
              </a:spcBef>
              <a:spcAft>
                <a:spcPts val="0"/>
              </a:spcAft>
              <a:buSzPts val="1400"/>
              <a:buChar char="○"/>
            </a:pPr>
            <a:r>
              <a:rPr lang="en"/>
              <a:t>Encryption and decryption: Bitwise XOR with the key.</a:t>
            </a:r>
            <a:endParaRPr/>
          </a:p>
          <a:p>
            <a:pPr indent="-317500" lvl="1" marL="914400" rtl="0" algn="l">
              <a:spcBef>
                <a:spcPts val="0"/>
              </a:spcBef>
              <a:spcAft>
                <a:spcPts val="0"/>
              </a:spcAft>
              <a:buSzPts val="1400"/>
              <a:buChar char="○"/>
            </a:pPr>
            <a:r>
              <a:rPr lang="en"/>
              <a:t>No information leakage if the key is never reused.</a:t>
            </a:r>
            <a:endParaRPr/>
          </a:p>
          <a:p>
            <a:pPr indent="-317500" lvl="1" marL="914400" rtl="0" algn="l">
              <a:spcBef>
                <a:spcPts val="0"/>
              </a:spcBef>
              <a:spcAft>
                <a:spcPts val="0"/>
              </a:spcAft>
              <a:buSzPts val="1400"/>
              <a:buChar char="○"/>
            </a:pPr>
            <a:r>
              <a:rPr lang="en"/>
              <a:t>Information leaks if the key is reused.</a:t>
            </a:r>
            <a:endParaRPr/>
          </a:p>
          <a:p>
            <a:pPr indent="-317500" lvl="1" marL="914400" rtl="0" algn="l">
              <a:spcBef>
                <a:spcPts val="0"/>
              </a:spcBef>
              <a:spcAft>
                <a:spcPts val="0"/>
              </a:spcAft>
              <a:buSzPts val="1400"/>
              <a:buChar char="○"/>
            </a:pPr>
            <a:r>
              <a:rPr lang="en"/>
              <a:t>Impractical for real-world usage, unless you’re a spy.</a:t>
            </a:r>
            <a:endParaRPr/>
          </a:p>
        </p:txBody>
      </p:sp>
      <p:sp>
        <p:nvSpPr>
          <p:cNvPr id="1211" name="Google Shape;1211;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